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Lst>
  <p:notesMasterIdLst>
    <p:notesMasterId r:id="rId27"/>
  </p:notesMasterIdLst>
  <p:handoutMasterIdLst>
    <p:handoutMasterId r:id="rId28"/>
  </p:handoutMasterIdLst>
  <p:sldIdLst>
    <p:sldId id="269" r:id="rId2"/>
    <p:sldId id="270" r:id="rId3"/>
    <p:sldId id="271" r:id="rId4"/>
    <p:sldId id="272" r:id="rId5"/>
    <p:sldId id="274" r:id="rId6"/>
    <p:sldId id="275" r:id="rId7"/>
    <p:sldId id="276" r:id="rId8"/>
    <p:sldId id="277" r:id="rId9"/>
    <p:sldId id="278" r:id="rId10"/>
    <p:sldId id="279" r:id="rId11"/>
    <p:sldId id="300" r:id="rId12"/>
    <p:sldId id="301" r:id="rId13"/>
    <p:sldId id="284" r:id="rId14"/>
    <p:sldId id="298" r:id="rId15"/>
    <p:sldId id="299" r:id="rId16"/>
    <p:sldId id="302" r:id="rId17"/>
    <p:sldId id="288" r:id="rId18"/>
    <p:sldId id="295" r:id="rId19"/>
    <p:sldId id="293" r:id="rId20"/>
    <p:sldId id="294" r:id="rId21"/>
    <p:sldId id="292" r:id="rId22"/>
    <p:sldId id="281" r:id="rId23"/>
    <p:sldId id="287" r:id="rId24"/>
    <p:sldId id="282" r:id="rId25"/>
    <p:sldId id="291" r:id="rId26"/>
  </p:sldIdLst>
  <p:sldSz cx="9144000" cy="6858000" type="screen4x3"/>
  <p:notesSz cx="6797675" cy="9926638"/>
  <p:defaultTextStyle>
    <a:defPPr rtl="0">
      <a:defRPr lang="el-gr"/>
    </a:defPPr>
    <a:lvl1pPr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1pPr>
    <a:lvl2pPr marL="4572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2pPr>
    <a:lvl3pPr marL="9144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3pPr>
    <a:lvl4pPr marL="13716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4pPr>
    <a:lvl5pPr marL="18288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5pPr>
    <a:lvl6pPr marL="2286000" algn="l" defTabSz="914400" rtl="0" eaLnBrk="1" latinLnBrk="0" hangingPunct="1">
      <a:defRPr sz="2600" kern="1200">
        <a:solidFill>
          <a:schemeClr val="tx1"/>
        </a:solidFill>
        <a:latin typeface="Arial" charset="0"/>
        <a:ea typeface="+mn-ea"/>
        <a:cs typeface="+mn-cs"/>
      </a:defRPr>
    </a:lvl6pPr>
    <a:lvl7pPr marL="2743200" algn="l" defTabSz="914400" rtl="0" eaLnBrk="1" latinLnBrk="0" hangingPunct="1">
      <a:defRPr sz="2600" kern="1200">
        <a:solidFill>
          <a:schemeClr val="tx1"/>
        </a:solidFill>
        <a:latin typeface="Arial" charset="0"/>
        <a:ea typeface="+mn-ea"/>
        <a:cs typeface="+mn-cs"/>
      </a:defRPr>
    </a:lvl7pPr>
    <a:lvl8pPr marL="3200400" algn="l" defTabSz="914400" rtl="0" eaLnBrk="1" latinLnBrk="0" hangingPunct="1">
      <a:defRPr sz="2600" kern="1200">
        <a:solidFill>
          <a:schemeClr val="tx1"/>
        </a:solidFill>
        <a:latin typeface="Arial" charset="0"/>
        <a:ea typeface="+mn-ea"/>
        <a:cs typeface="+mn-cs"/>
      </a:defRPr>
    </a:lvl8pPr>
    <a:lvl9pPr marL="3657600" algn="l" defTabSz="914400" rtl="0" eaLnBrk="1" latinLnBrk="0" hangingPunct="1">
      <a:defRPr sz="2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B2CBCB"/>
    <a:srgbClr val="CCCC00"/>
    <a:srgbClr val="893611"/>
    <a:srgbClr val="A44114"/>
    <a:srgbClr val="F3B99F"/>
    <a:srgbClr val="B94917"/>
    <a:srgbClr val="FF6600"/>
    <a:srgbClr val="000066"/>
    <a:srgbClr val="0000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7155" autoAdjust="0"/>
  </p:normalViewPr>
  <p:slideViewPr>
    <p:cSldViewPr>
      <p:cViewPr varScale="1">
        <p:scale>
          <a:sx n="110" d="100"/>
          <a:sy n="110" d="100"/>
        </p:scale>
        <p:origin x="1626" y="108"/>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37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Ορθογώνιο 2"/>
          <p:cNvSpPr>
            <a:spLocks noGrp="1" noChangeArrowheads="1"/>
          </p:cNvSpPr>
          <p:nvPr>
            <p:ph type="hdr" sz="quarter"/>
          </p:nvPr>
        </p:nvSpPr>
        <p:spPr bwMode="auto">
          <a:xfrm>
            <a:off x="0" y="0"/>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t" anchorCtr="0" compatLnSpc="1">
            <a:prstTxWarp prst="textNoShape">
              <a:avLst/>
            </a:prstTxWarp>
          </a:bodyPr>
          <a:lstStyle>
            <a:lvl1pPr defTabSz="931863">
              <a:spcBef>
                <a:spcPct val="0"/>
              </a:spcBef>
              <a:buClrTx/>
              <a:buSzTx/>
              <a:buFontTx/>
              <a:buNone/>
              <a:defRPr sz="1200"/>
            </a:lvl1pPr>
          </a:lstStyle>
          <a:p>
            <a:pPr rtl="0"/>
            <a:endParaRPr lang="el-GR">
              <a:latin typeface="Arial" panose="020B0604020202020204" pitchFamily="34" charset="0"/>
            </a:endParaRPr>
          </a:p>
        </p:txBody>
      </p:sp>
      <p:sp>
        <p:nvSpPr>
          <p:cNvPr id="34819" name="Ορθογώνιο 3"/>
          <p:cNvSpPr>
            <a:spLocks noGrp="1" noChangeArrowheads="1"/>
          </p:cNvSpPr>
          <p:nvPr>
            <p:ph type="dt" sz="quarter" idx="1"/>
          </p:nvPr>
        </p:nvSpPr>
        <p:spPr bwMode="auto">
          <a:xfrm>
            <a:off x="3849862" y="0"/>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t" anchorCtr="0" compatLnSpc="1">
            <a:prstTxWarp prst="textNoShape">
              <a:avLst/>
            </a:prstTxWarp>
          </a:bodyPr>
          <a:lstStyle>
            <a:lvl1pPr algn="r" defTabSz="931863">
              <a:spcBef>
                <a:spcPct val="0"/>
              </a:spcBef>
              <a:buClrTx/>
              <a:buSzTx/>
              <a:buFontTx/>
              <a:buNone/>
              <a:defRPr sz="1200"/>
            </a:lvl1pPr>
          </a:lstStyle>
          <a:p>
            <a:pPr rtl="0"/>
            <a:fld id="{2842A1F9-E692-483A-AE7E-A81D82243ECA}" type="datetime1">
              <a:rPr lang="el-GR" smtClean="0">
                <a:latin typeface="Arial" panose="020B0604020202020204" pitchFamily="34" charset="0"/>
              </a:rPr>
              <a:t>16/2/2024</a:t>
            </a:fld>
            <a:endParaRPr lang="el-GR">
              <a:latin typeface="Arial" panose="020B0604020202020204" pitchFamily="34" charset="0"/>
            </a:endParaRPr>
          </a:p>
        </p:txBody>
      </p:sp>
      <p:sp>
        <p:nvSpPr>
          <p:cNvPr id="34820" name="Ορθογώνιο 4"/>
          <p:cNvSpPr>
            <a:spLocks noGrp="1" noChangeArrowheads="1"/>
          </p:cNvSpPr>
          <p:nvPr>
            <p:ph type="ftr" sz="quarter" idx="2"/>
          </p:nvPr>
        </p:nvSpPr>
        <p:spPr bwMode="auto">
          <a:xfrm>
            <a:off x="0" y="9428272"/>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b" anchorCtr="0" compatLnSpc="1">
            <a:prstTxWarp prst="textNoShape">
              <a:avLst/>
            </a:prstTxWarp>
          </a:bodyPr>
          <a:lstStyle>
            <a:lvl1pPr defTabSz="931863">
              <a:spcBef>
                <a:spcPct val="0"/>
              </a:spcBef>
              <a:buClrTx/>
              <a:buSzTx/>
              <a:buFontTx/>
              <a:buNone/>
              <a:defRPr sz="1200"/>
            </a:lvl1pPr>
          </a:lstStyle>
          <a:p>
            <a:pPr rtl="0"/>
            <a:endParaRPr lang="el-GR">
              <a:latin typeface="Arial" panose="020B0604020202020204" pitchFamily="34" charset="0"/>
            </a:endParaRPr>
          </a:p>
        </p:txBody>
      </p:sp>
      <p:sp>
        <p:nvSpPr>
          <p:cNvPr id="34821" name="Ορθογώνιο 5"/>
          <p:cNvSpPr>
            <a:spLocks noGrp="1" noChangeArrowheads="1"/>
          </p:cNvSpPr>
          <p:nvPr>
            <p:ph type="sldNum" sz="quarter" idx="3"/>
          </p:nvPr>
        </p:nvSpPr>
        <p:spPr bwMode="auto">
          <a:xfrm>
            <a:off x="3849862" y="9428272"/>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b" anchorCtr="0" compatLnSpc="1">
            <a:prstTxWarp prst="textNoShape">
              <a:avLst/>
            </a:prstTxWarp>
          </a:bodyPr>
          <a:lstStyle>
            <a:lvl1pPr algn="r" defTabSz="931863">
              <a:spcBef>
                <a:spcPct val="0"/>
              </a:spcBef>
              <a:buClrTx/>
              <a:buSzTx/>
              <a:buFontTx/>
              <a:buNone/>
              <a:defRPr sz="1200"/>
            </a:lvl1pPr>
          </a:lstStyle>
          <a:p>
            <a:pPr rtl="0"/>
            <a:fld id="{F0B6EC5B-DE15-4B62-9DC0-DE1BD893DD16}" type="slidenum">
              <a:rPr lang="el-GR" smtClean="0">
                <a:latin typeface="Arial" panose="020B0604020202020204" pitchFamily="34" charset="0"/>
              </a:rPr>
              <a:pPr/>
              <a:t>‹#›</a:t>
            </a:fld>
            <a:endParaRPr lang="el-GR">
              <a:latin typeface="Arial" panose="020B0604020202020204" pitchFamily="34" charset="0"/>
            </a:endParaRPr>
          </a:p>
        </p:txBody>
      </p:sp>
    </p:spTree>
    <p:extLst>
      <p:ext uri="{BB962C8B-B14F-4D97-AF65-F5344CB8AC3E}">
        <p14:creationId xmlns:p14="http://schemas.microsoft.com/office/powerpoint/2010/main" val="18248682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Ορθογώνιο 2"/>
          <p:cNvSpPr>
            <a:spLocks noGrp="1" noChangeArrowheads="1"/>
          </p:cNvSpPr>
          <p:nvPr>
            <p:ph type="hdr" sz="quarter"/>
          </p:nvPr>
        </p:nvSpPr>
        <p:spPr bwMode="auto">
          <a:xfrm>
            <a:off x="0" y="0"/>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t" anchorCtr="0" compatLnSpc="1">
            <a:prstTxWarp prst="textNoShape">
              <a:avLst/>
            </a:prstTxWarp>
          </a:bodyPr>
          <a:lstStyle>
            <a:lvl1pPr defTabSz="931863">
              <a:spcBef>
                <a:spcPct val="0"/>
              </a:spcBef>
              <a:buClrTx/>
              <a:buSzTx/>
              <a:buFontTx/>
              <a:buNone/>
              <a:defRPr sz="1200">
                <a:latin typeface="Arial" panose="020B0604020202020204" pitchFamily="34" charset="0"/>
              </a:defRPr>
            </a:lvl1pPr>
          </a:lstStyle>
          <a:p>
            <a:endParaRPr lang="el-GR" noProof="0"/>
          </a:p>
        </p:txBody>
      </p:sp>
      <p:sp>
        <p:nvSpPr>
          <p:cNvPr id="26627" name="Ορθογώνιο 3"/>
          <p:cNvSpPr>
            <a:spLocks noGrp="1" noChangeArrowheads="1"/>
          </p:cNvSpPr>
          <p:nvPr>
            <p:ph type="dt" idx="1"/>
          </p:nvPr>
        </p:nvSpPr>
        <p:spPr bwMode="auto">
          <a:xfrm>
            <a:off x="3849862" y="0"/>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t" anchorCtr="0" compatLnSpc="1">
            <a:prstTxWarp prst="textNoShape">
              <a:avLst/>
            </a:prstTxWarp>
          </a:bodyPr>
          <a:lstStyle>
            <a:lvl1pPr algn="r" defTabSz="931863">
              <a:spcBef>
                <a:spcPct val="0"/>
              </a:spcBef>
              <a:buClrTx/>
              <a:buSzTx/>
              <a:buFontTx/>
              <a:buNone/>
              <a:defRPr sz="1200">
                <a:latin typeface="Arial" panose="020B0604020202020204" pitchFamily="34" charset="0"/>
              </a:defRPr>
            </a:lvl1pPr>
          </a:lstStyle>
          <a:p>
            <a:fld id="{490334B6-30D2-453E-A13F-993B50C79515}" type="datetime1">
              <a:rPr lang="el-GR" noProof="0" smtClean="0"/>
              <a:t>16/2/2024</a:t>
            </a:fld>
            <a:endParaRPr lang="el-GR" noProof="0"/>
          </a:p>
        </p:txBody>
      </p:sp>
      <p:sp>
        <p:nvSpPr>
          <p:cNvPr id="26628" name="Ορθογώνιο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Ορθογώνιο 5"/>
          <p:cNvSpPr>
            <a:spLocks noGrp="1" noChangeArrowheads="1"/>
          </p:cNvSpPr>
          <p:nvPr>
            <p:ph type="body" sz="quarter" idx="3"/>
          </p:nvPr>
        </p:nvSpPr>
        <p:spPr bwMode="auto">
          <a:xfrm>
            <a:off x="680383" y="4715831"/>
            <a:ext cx="5436909" cy="4466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t" anchorCtr="0" compatLnSpc="1">
            <a:prstTxWarp prst="textNoShape">
              <a:avLst/>
            </a:prstTxWarp>
          </a:bodyPr>
          <a:lstStyle/>
          <a:p>
            <a:pPr lvl="0" rtl="0"/>
            <a:r>
              <a:rPr lang="el-GR" noProof="0"/>
              <a:t>Κάντε κλικ, για να επεξεργαστείτε τα 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26630" name="Ορθογώνιο 6"/>
          <p:cNvSpPr>
            <a:spLocks noGrp="1" noChangeArrowheads="1"/>
          </p:cNvSpPr>
          <p:nvPr>
            <p:ph type="ftr" sz="quarter" idx="4"/>
          </p:nvPr>
        </p:nvSpPr>
        <p:spPr bwMode="auto">
          <a:xfrm>
            <a:off x="0" y="9428272"/>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b" anchorCtr="0" compatLnSpc="1">
            <a:prstTxWarp prst="textNoShape">
              <a:avLst/>
            </a:prstTxWarp>
          </a:bodyPr>
          <a:lstStyle>
            <a:lvl1pPr defTabSz="931863">
              <a:spcBef>
                <a:spcPct val="0"/>
              </a:spcBef>
              <a:buClrTx/>
              <a:buSzTx/>
              <a:buFontTx/>
              <a:buNone/>
              <a:defRPr sz="1200">
                <a:latin typeface="Arial" panose="020B0604020202020204" pitchFamily="34" charset="0"/>
              </a:defRPr>
            </a:lvl1pPr>
          </a:lstStyle>
          <a:p>
            <a:endParaRPr lang="el-GR" noProof="0"/>
          </a:p>
        </p:txBody>
      </p:sp>
      <p:sp>
        <p:nvSpPr>
          <p:cNvPr id="26631" name="Ορθογώνιο 7"/>
          <p:cNvSpPr>
            <a:spLocks noGrp="1" noChangeArrowheads="1"/>
          </p:cNvSpPr>
          <p:nvPr>
            <p:ph type="sldNum" sz="quarter" idx="5"/>
          </p:nvPr>
        </p:nvSpPr>
        <p:spPr bwMode="auto">
          <a:xfrm>
            <a:off x="3849862" y="9428272"/>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b" anchorCtr="0" compatLnSpc="1">
            <a:prstTxWarp prst="textNoShape">
              <a:avLst/>
            </a:prstTxWarp>
          </a:bodyPr>
          <a:lstStyle>
            <a:lvl1pPr algn="r" defTabSz="931863">
              <a:spcBef>
                <a:spcPct val="0"/>
              </a:spcBef>
              <a:buClrTx/>
              <a:buSzTx/>
              <a:buFontTx/>
              <a:buNone/>
              <a:defRPr sz="1200">
                <a:latin typeface="Arial" panose="020B0604020202020204" pitchFamily="34" charset="0"/>
              </a:defRPr>
            </a:lvl1pPr>
          </a:lstStyle>
          <a:p>
            <a:fld id="{823FACB9-4E35-4CB3-835A-2EBF55FAEDE3}" type="slidenum">
              <a:rPr lang="el-GR" noProof="0" smtClean="0"/>
              <a:pPr/>
              <a:t>‹#›</a:t>
            </a:fld>
            <a:endParaRPr lang="el-GR" noProof="0"/>
          </a:p>
        </p:txBody>
      </p:sp>
    </p:spTree>
    <p:extLst>
      <p:ext uri="{BB962C8B-B14F-4D97-AF65-F5344CB8AC3E}">
        <p14:creationId xmlns:p14="http://schemas.microsoft.com/office/powerpoint/2010/main" val="97186942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anose="020B0604020202020204" pitchFamily="34" charset="0"/>
        <a:ea typeface="+mn-ea"/>
        <a:cs typeface="Arial"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823FACB9-4E35-4CB3-835A-2EBF55FAEDE3}" type="slidenum">
              <a:rPr lang="el-GR" noProof="0" smtClean="0"/>
              <a:pPr/>
              <a:t>1</a:t>
            </a:fld>
            <a:endParaRPr lang="el-GR" noProof="0"/>
          </a:p>
        </p:txBody>
      </p:sp>
    </p:spTree>
    <p:extLst>
      <p:ext uri="{BB962C8B-B14F-4D97-AF65-F5344CB8AC3E}">
        <p14:creationId xmlns:p14="http://schemas.microsoft.com/office/powerpoint/2010/main" val="3819344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823FACB9-4E35-4CB3-835A-2EBF55FAEDE3}" type="slidenum">
              <a:rPr lang="el-GR" noProof="0" smtClean="0"/>
              <a:pPr/>
              <a:t>10</a:t>
            </a:fld>
            <a:endParaRPr lang="el-GR" noProof="0"/>
          </a:p>
        </p:txBody>
      </p:sp>
    </p:spTree>
    <p:extLst>
      <p:ext uri="{BB962C8B-B14F-4D97-AF65-F5344CB8AC3E}">
        <p14:creationId xmlns:p14="http://schemas.microsoft.com/office/powerpoint/2010/main" val="1130961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0DE38D-9120-FF63-F596-3E34B5F7428C}"/>
            </a:ext>
          </a:extLst>
        </p:cNvPr>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4C15F9D9-7C11-F1D1-EAE0-2AD49E4CF38E}"/>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C810B3B4-FB62-0320-21B4-0841EB3C66E6}"/>
              </a:ext>
            </a:extLst>
          </p:cNvPr>
          <p:cNvSpPr>
            <a:spLocks noGrp="1"/>
          </p:cNvSpPr>
          <p:nvPr>
            <p:ph type="body" idx="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A5610DB-1CD6-415C-31EB-4F273461E830}"/>
              </a:ext>
            </a:extLst>
          </p:cNvPr>
          <p:cNvSpPr>
            <a:spLocks noGrp="1"/>
          </p:cNvSpPr>
          <p:nvPr>
            <p:ph type="sldNum" sz="quarter" idx="5"/>
          </p:nvPr>
        </p:nvSpPr>
        <p:spPr/>
        <p:txBody>
          <a:bodyPr/>
          <a:lstStyle/>
          <a:p>
            <a:fld id="{823FACB9-4E35-4CB3-835A-2EBF55FAEDE3}" type="slidenum">
              <a:rPr lang="el-GR" noProof="0" smtClean="0"/>
              <a:pPr/>
              <a:t>11</a:t>
            </a:fld>
            <a:endParaRPr lang="el-GR" noProof="0"/>
          </a:p>
        </p:txBody>
      </p:sp>
    </p:spTree>
    <p:extLst>
      <p:ext uri="{BB962C8B-B14F-4D97-AF65-F5344CB8AC3E}">
        <p14:creationId xmlns:p14="http://schemas.microsoft.com/office/powerpoint/2010/main" val="3905329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3C5040-0B3F-1503-9452-038B683DE771}"/>
            </a:ext>
          </a:extLst>
        </p:cNvPr>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7F1F0A5C-7D33-D7AA-FF14-8DC77A13673F}"/>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D29C76BC-45F7-459C-FCDF-A6CF0BAE0B1C}"/>
              </a:ext>
            </a:extLst>
          </p:cNvPr>
          <p:cNvSpPr>
            <a:spLocks noGrp="1"/>
          </p:cNvSpPr>
          <p:nvPr>
            <p:ph type="body" idx="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FFBCD77-17CC-6A7A-DDA2-CD296BA84887}"/>
              </a:ext>
            </a:extLst>
          </p:cNvPr>
          <p:cNvSpPr>
            <a:spLocks noGrp="1"/>
          </p:cNvSpPr>
          <p:nvPr>
            <p:ph type="sldNum" sz="quarter" idx="5"/>
          </p:nvPr>
        </p:nvSpPr>
        <p:spPr/>
        <p:txBody>
          <a:bodyPr/>
          <a:lstStyle/>
          <a:p>
            <a:fld id="{823FACB9-4E35-4CB3-835A-2EBF55FAEDE3}" type="slidenum">
              <a:rPr lang="el-GR" noProof="0" smtClean="0"/>
              <a:pPr/>
              <a:t>12</a:t>
            </a:fld>
            <a:endParaRPr lang="el-GR" noProof="0"/>
          </a:p>
        </p:txBody>
      </p:sp>
    </p:spTree>
    <p:extLst>
      <p:ext uri="{BB962C8B-B14F-4D97-AF65-F5344CB8AC3E}">
        <p14:creationId xmlns:p14="http://schemas.microsoft.com/office/powerpoint/2010/main" val="3630727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654B3F-BDB5-10DE-140E-8DF707E97FB2}"/>
            </a:ext>
          </a:extLst>
        </p:cNvPr>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168B7C27-60E1-3581-07C6-ADF7D3E19A54}"/>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76798B22-4BE3-7565-C153-2E0F732FF1FA}"/>
              </a:ext>
            </a:extLst>
          </p:cNvPr>
          <p:cNvSpPr>
            <a:spLocks noGrp="1"/>
          </p:cNvSpPr>
          <p:nvPr>
            <p:ph type="body" idx="1"/>
          </p:nvPr>
        </p:nvSpPr>
        <p:spPr/>
        <p:txBody>
          <a:bodyPr/>
          <a:lstStyle/>
          <a:p>
            <a:endParaRPr lang="el-GR"/>
          </a:p>
        </p:txBody>
      </p:sp>
      <p:sp>
        <p:nvSpPr>
          <p:cNvPr id="4" name="Θέση αριθμού διαφάνειας 3">
            <a:extLst>
              <a:ext uri="{FF2B5EF4-FFF2-40B4-BE49-F238E27FC236}">
                <a16:creationId xmlns:a16="http://schemas.microsoft.com/office/drawing/2014/main" id="{06DD7EB4-B215-CCF1-4D94-138EF7F71373}"/>
              </a:ext>
            </a:extLst>
          </p:cNvPr>
          <p:cNvSpPr>
            <a:spLocks noGrp="1"/>
          </p:cNvSpPr>
          <p:nvPr>
            <p:ph type="sldNum" sz="quarter" idx="5"/>
          </p:nvPr>
        </p:nvSpPr>
        <p:spPr/>
        <p:txBody>
          <a:bodyPr/>
          <a:lstStyle/>
          <a:p>
            <a:fld id="{823FACB9-4E35-4CB3-835A-2EBF55FAEDE3}" type="slidenum">
              <a:rPr lang="el-GR" noProof="0" smtClean="0"/>
              <a:pPr/>
              <a:t>13</a:t>
            </a:fld>
            <a:endParaRPr lang="el-GR" noProof="0"/>
          </a:p>
        </p:txBody>
      </p:sp>
    </p:spTree>
    <p:extLst>
      <p:ext uri="{BB962C8B-B14F-4D97-AF65-F5344CB8AC3E}">
        <p14:creationId xmlns:p14="http://schemas.microsoft.com/office/powerpoint/2010/main" val="2552799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1A6384-D588-343D-FCFF-D96558E5063E}"/>
            </a:ext>
          </a:extLst>
        </p:cNvPr>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19DBAF7F-E46B-D249-7A55-7CDD5F0F3C68}"/>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B872E041-BB46-7D96-93AF-0F1E84107447}"/>
              </a:ext>
            </a:extLst>
          </p:cNvPr>
          <p:cNvSpPr>
            <a:spLocks noGrp="1"/>
          </p:cNvSpPr>
          <p:nvPr>
            <p:ph type="body" idx="1"/>
          </p:nvPr>
        </p:nvSpPr>
        <p:spPr/>
        <p:txBody>
          <a:bodyPr/>
          <a:lstStyle/>
          <a:p>
            <a:endParaRPr lang="el-GR"/>
          </a:p>
        </p:txBody>
      </p:sp>
      <p:sp>
        <p:nvSpPr>
          <p:cNvPr id="4" name="Θέση αριθμού διαφάνειας 3">
            <a:extLst>
              <a:ext uri="{FF2B5EF4-FFF2-40B4-BE49-F238E27FC236}">
                <a16:creationId xmlns:a16="http://schemas.microsoft.com/office/drawing/2014/main" id="{8F795D00-1359-AF04-EDA9-83E64B621C16}"/>
              </a:ext>
            </a:extLst>
          </p:cNvPr>
          <p:cNvSpPr>
            <a:spLocks noGrp="1"/>
          </p:cNvSpPr>
          <p:nvPr>
            <p:ph type="sldNum" sz="quarter" idx="5"/>
          </p:nvPr>
        </p:nvSpPr>
        <p:spPr/>
        <p:txBody>
          <a:bodyPr/>
          <a:lstStyle/>
          <a:p>
            <a:fld id="{823FACB9-4E35-4CB3-835A-2EBF55FAEDE3}" type="slidenum">
              <a:rPr lang="el-GR" noProof="0" smtClean="0"/>
              <a:pPr/>
              <a:t>14</a:t>
            </a:fld>
            <a:endParaRPr lang="el-GR" noProof="0"/>
          </a:p>
        </p:txBody>
      </p:sp>
    </p:spTree>
    <p:extLst>
      <p:ext uri="{BB962C8B-B14F-4D97-AF65-F5344CB8AC3E}">
        <p14:creationId xmlns:p14="http://schemas.microsoft.com/office/powerpoint/2010/main" val="175786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823FACB9-4E35-4CB3-835A-2EBF55FAEDE3}" type="slidenum">
              <a:rPr lang="el-GR" noProof="0" smtClean="0"/>
              <a:pPr/>
              <a:t>22</a:t>
            </a:fld>
            <a:endParaRPr lang="el-GR" noProof="0"/>
          </a:p>
        </p:txBody>
      </p:sp>
    </p:spTree>
    <p:extLst>
      <p:ext uri="{BB962C8B-B14F-4D97-AF65-F5344CB8AC3E}">
        <p14:creationId xmlns:p14="http://schemas.microsoft.com/office/powerpoint/2010/main" val="1293394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823FACB9-4E35-4CB3-835A-2EBF55FAEDE3}" type="slidenum">
              <a:rPr lang="el-GR" noProof="0" smtClean="0"/>
              <a:pPr/>
              <a:t>2</a:t>
            </a:fld>
            <a:endParaRPr lang="el-GR" noProof="0"/>
          </a:p>
        </p:txBody>
      </p:sp>
    </p:spTree>
    <p:extLst>
      <p:ext uri="{BB962C8B-B14F-4D97-AF65-F5344CB8AC3E}">
        <p14:creationId xmlns:p14="http://schemas.microsoft.com/office/powerpoint/2010/main" val="3364346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823FACB9-4E35-4CB3-835A-2EBF55FAEDE3}" type="slidenum">
              <a:rPr lang="el-GR" noProof="0" smtClean="0"/>
              <a:pPr/>
              <a:t>3</a:t>
            </a:fld>
            <a:endParaRPr lang="el-GR" noProof="0"/>
          </a:p>
        </p:txBody>
      </p:sp>
    </p:spTree>
    <p:extLst>
      <p:ext uri="{BB962C8B-B14F-4D97-AF65-F5344CB8AC3E}">
        <p14:creationId xmlns:p14="http://schemas.microsoft.com/office/powerpoint/2010/main" val="155932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823FACB9-4E35-4CB3-835A-2EBF55FAEDE3}" type="slidenum">
              <a:rPr lang="el-GR" noProof="0" smtClean="0"/>
              <a:pPr/>
              <a:t>4</a:t>
            </a:fld>
            <a:endParaRPr lang="el-GR" noProof="0"/>
          </a:p>
        </p:txBody>
      </p:sp>
    </p:spTree>
    <p:extLst>
      <p:ext uri="{BB962C8B-B14F-4D97-AF65-F5344CB8AC3E}">
        <p14:creationId xmlns:p14="http://schemas.microsoft.com/office/powerpoint/2010/main" val="3335282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823FACB9-4E35-4CB3-835A-2EBF55FAEDE3}" type="slidenum">
              <a:rPr lang="el-GR" noProof="0" smtClean="0"/>
              <a:pPr/>
              <a:t>5</a:t>
            </a:fld>
            <a:endParaRPr lang="el-GR" noProof="0"/>
          </a:p>
        </p:txBody>
      </p:sp>
    </p:spTree>
    <p:extLst>
      <p:ext uri="{BB962C8B-B14F-4D97-AF65-F5344CB8AC3E}">
        <p14:creationId xmlns:p14="http://schemas.microsoft.com/office/powerpoint/2010/main" val="931859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823FACB9-4E35-4CB3-835A-2EBF55FAEDE3}" type="slidenum">
              <a:rPr lang="el-GR" noProof="0" smtClean="0"/>
              <a:pPr/>
              <a:t>6</a:t>
            </a:fld>
            <a:endParaRPr lang="el-GR" noProof="0"/>
          </a:p>
        </p:txBody>
      </p:sp>
    </p:spTree>
    <p:extLst>
      <p:ext uri="{BB962C8B-B14F-4D97-AF65-F5344CB8AC3E}">
        <p14:creationId xmlns:p14="http://schemas.microsoft.com/office/powerpoint/2010/main" val="407850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823FACB9-4E35-4CB3-835A-2EBF55FAEDE3}" type="slidenum">
              <a:rPr lang="el-GR" noProof="0" smtClean="0"/>
              <a:pPr/>
              <a:t>7</a:t>
            </a:fld>
            <a:endParaRPr lang="el-GR" noProof="0"/>
          </a:p>
        </p:txBody>
      </p:sp>
    </p:spTree>
    <p:extLst>
      <p:ext uri="{BB962C8B-B14F-4D97-AF65-F5344CB8AC3E}">
        <p14:creationId xmlns:p14="http://schemas.microsoft.com/office/powerpoint/2010/main" val="1052142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823FACB9-4E35-4CB3-835A-2EBF55FAEDE3}" type="slidenum">
              <a:rPr lang="el-GR" noProof="0" smtClean="0"/>
              <a:pPr/>
              <a:t>8</a:t>
            </a:fld>
            <a:endParaRPr lang="el-GR" noProof="0"/>
          </a:p>
        </p:txBody>
      </p:sp>
    </p:spTree>
    <p:extLst>
      <p:ext uri="{BB962C8B-B14F-4D97-AF65-F5344CB8AC3E}">
        <p14:creationId xmlns:p14="http://schemas.microsoft.com/office/powerpoint/2010/main" val="1634068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823FACB9-4E35-4CB3-835A-2EBF55FAEDE3}" type="slidenum">
              <a:rPr lang="el-GR" noProof="0" smtClean="0"/>
              <a:pPr/>
              <a:t>9</a:t>
            </a:fld>
            <a:endParaRPr lang="el-GR" noProof="0"/>
          </a:p>
        </p:txBody>
      </p:sp>
    </p:spTree>
    <p:extLst>
      <p:ext uri="{BB962C8B-B14F-4D97-AF65-F5344CB8AC3E}">
        <p14:creationId xmlns:p14="http://schemas.microsoft.com/office/powerpoint/2010/main" val="3213874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7106" name="Γραμμή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el-GR" dirty="0">
              <a:latin typeface="Arial" panose="020B0604020202020204" pitchFamily="34" charset="0"/>
            </a:endParaRPr>
          </a:p>
        </p:txBody>
      </p:sp>
      <p:grpSp>
        <p:nvGrpSpPr>
          <p:cNvPr id="47112" name="Ομάδα 8"/>
          <p:cNvGrpSpPr>
            <a:grpSpLocks/>
          </p:cNvGrpSpPr>
          <p:nvPr/>
        </p:nvGrpSpPr>
        <p:grpSpPr bwMode="auto">
          <a:xfrm>
            <a:off x="7493000" y="2992438"/>
            <a:ext cx="1338263" cy="2189162"/>
            <a:chOff x="4704" y="1885"/>
            <a:chExt cx="843" cy="1379"/>
          </a:xfrm>
        </p:grpSpPr>
        <p:sp>
          <p:nvSpPr>
            <p:cNvPr id="47113" name="Έλλειψη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14" name="Έλλειψη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15" name="Έλλειψη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16" name="Έλλειψη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17" name="Έλλειψη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18" name="Έλλειψη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19" name="Έλλειψη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0" name="Έλλειψη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1" name="Έλλειψη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2" name="Έλλειψη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3" name="Έλλειψη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4" name="Έλλειψη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5" name="Έλλειψη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6" name="Έλλειψη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7" name="Έλλειψη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8" name="Έλλειψη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9" name="Έλλειψη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0" name="Έλλειψη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1" name="Έλλειψη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2" name="Έλλειψη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3" name="Έλλειψη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4" name="Έλλειψη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5" name="Έλλειψη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6" name="Έλλειψη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7" name="Έλλειψη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8" name="Έλλειψη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9" name="Έλλειψη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40" name="Έλλειψη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41" name="Έλλειψη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42" name="Έλλειψη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43" name="Έλλειψη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grpSp>
      <p:sp>
        <p:nvSpPr>
          <p:cNvPr id="47144" name="Γραμμή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el-GR" dirty="0">
              <a:latin typeface="Arial" panose="020B0604020202020204" pitchFamily="34" charset="0"/>
            </a:endParaRPr>
          </a:p>
        </p:txBody>
      </p:sp>
      <p:sp>
        <p:nvSpPr>
          <p:cNvPr id="47107" name="Θέση τίτλου 1"/>
          <p:cNvSpPr>
            <a:spLocks noGrp="1" noChangeArrowheads="1"/>
          </p:cNvSpPr>
          <p:nvPr>
            <p:ph type="ctrTitle" hasCustomPrompt="1"/>
          </p:nvPr>
        </p:nvSpPr>
        <p:spPr>
          <a:xfrm>
            <a:off x="315913" y="466725"/>
            <a:ext cx="6781800" cy="2133600"/>
          </a:xfrm>
        </p:spPr>
        <p:txBody>
          <a:bodyPr rtlCol="0"/>
          <a:lstStyle>
            <a:lvl1pPr algn="r">
              <a:defRPr sz="4400">
                <a:latin typeface="Arial" panose="020B0604020202020204" pitchFamily="34" charset="0"/>
              </a:defRPr>
            </a:lvl1pPr>
          </a:lstStyle>
          <a:p>
            <a:pPr lvl="0" rtl="0"/>
            <a:r>
              <a:rPr lang="el-GR" noProof="0"/>
              <a:t>Κάντε κλικ για να επεξεργαστείτε το Στυλ κύριου τίτλου</a:t>
            </a:r>
            <a:endParaRPr lang="el-GR" noProof="0" dirty="0"/>
          </a:p>
        </p:txBody>
      </p:sp>
      <p:sp>
        <p:nvSpPr>
          <p:cNvPr id="47108" name="Θέση κειμένου 2"/>
          <p:cNvSpPr>
            <a:spLocks noGrp="1" noChangeArrowheads="1"/>
          </p:cNvSpPr>
          <p:nvPr>
            <p:ph type="subTitle" idx="1" hasCustomPrompt="1"/>
          </p:nvPr>
        </p:nvSpPr>
        <p:spPr>
          <a:xfrm>
            <a:off x="849313" y="3049588"/>
            <a:ext cx="6248400" cy="2362200"/>
          </a:xfrm>
        </p:spPr>
        <p:txBody>
          <a:bodyPr rtlCol="0"/>
          <a:lstStyle>
            <a:lvl1pPr marL="0" indent="0" algn="r">
              <a:buFontTx/>
              <a:buNone/>
              <a:defRPr sz="2900">
                <a:latin typeface="Arial" panose="020B0604020202020204" pitchFamily="34" charset="0"/>
              </a:defRPr>
            </a:lvl1pPr>
          </a:lstStyle>
          <a:p>
            <a:pPr lvl="0" rtl="0"/>
            <a:r>
              <a:rPr lang="el-GR" noProof="0"/>
              <a:t>Κάντε κλικ για να επεξεργαστείτε τον υπότιτλο του υποδείγματος</a:t>
            </a:r>
            <a:endParaRPr lang="el-GR" noProof="0" dirty="0"/>
          </a:p>
        </p:txBody>
      </p:sp>
      <p:sp>
        <p:nvSpPr>
          <p:cNvPr id="47109" name="Θέση ημερομηνίας 3"/>
          <p:cNvSpPr>
            <a:spLocks noGrp="1" noChangeArrowheads="1"/>
          </p:cNvSpPr>
          <p:nvPr>
            <p:ph type="dt" sz="half" idx="2"/>
          </p:nvPr>
        </p:nvSpPr>
        <p:spPr/>
        <p:txBody>
          <a:bodyPr rtlCol="0"/>
          <a:lstStyle>
            <a:lvl1pPr>
              <a:defRPr>
                <a:latin typeface="Arial" panose="020B0604020202020204" pitchFamily="34" charset="0"/>
              </a:defRPr>
            </a:lvl1pPr>
          </a:lstStyle>
          <a:p>
            <a:fld id="{664C64A4-7B0C-4C1D-A99F-427267D02354}" type="datetime1">
              <a:rPr lang="el-GR" altLang="en-US" smtClean="0"/>
              <a:t>16/2/2024</a:t>
            </a:fld>
            <a:endParaRPr lang="el-GR" altLang="en-US" dirty="0"/>
          </a:p>
        </p:txBody>
      </p:sp>
      <p:sp>
        <p:nvSpPr>
          <p:cNvPr id="47110" name="Θέση υποσέλιδου 4"/>
          <p:cNvSpPr>
            <a:spLocks noGrp="1" noChangeArrowheads="1"/>
          </p:cNvSpPr>
          <p:nvPr>
            <p:ph type="ftr" sz="quarter" idx="3"/>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47111" name="Θέση αριθμού διαφάνειας 5"/>
          <p:cNvSpPr>
            <a:spLocks noGrp="1" noChangeArrowheads="1"/>
          </p:cNvSpPr>
          <p:nvPr>
            <p:ph type="sldNum" sz="quarter" idx="4"/>
          </p:nvPr>
        </p:nvSpPr>
        <p:spPr/>
        <p:txBody>
          <a:bodyPr rtlCol="0"/>
          <a:lstStyle>
            <a:lvl1pPr>
              <a:defRPr>
                <a:latin typeface="Arial" panose="020B0604020202020204" pitchFamily="34" charset="0"/>
              </a:defRPr>
            </a:lvl1pPr>
          </a:lstStyle>
          <a:p>
            <a:fld id="{E945280F-DE53-48B1-9FB9-96A39916642A}" type="slidenum">
              <a:rPr lang="el-GR" altLang="en-US" smtClean="0"/>
              <a:pPr/>
              <a:t>‹#›</a:t>
            </a:fld>
            <a:endParaRPr lang="el-GR"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a:defRPr>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Σύμβολο κράτησης θέσης κατακόρυφου κειμένου 2"/>
          <p:cNvSpPr>
            <a:spLocks noGrp="1"/>
          </p:cNvSpPr>
          <p:nvPr>
            <p:ph type="body" orient="vert" idx="1" hasCustomPrompt="1"/>
          </p:nvPr>
        </p:nvSpPr>
        <p:spPr/>
        <p:txBody>
          <a:bodyPr vert="eaVert" rtlCol="0"/>
          <a:lstStyle>
            <a:lvl1pPr marL="45720" indent="0">
              <a:buFontTx/>
              <a:buNone/>
              <a:defRPr>
                <a:latin typeface="Arial" panose="020B0604020202020204" pitchFamily="34" charset="0"/>
              </a:defRPr>
            </a:lvl1pPr>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4" name="Θέση ημερομηνίας 3"/>
          <p:cNvSpPr>
            <a:spLocks noGrp="1"/>
          </p:cNvSpPr>
          <p:nvPr>
            <p:ph type="dt" sz="half" idx="10"/>
          </p:nvPr>
        </p:nvSpPr>
        <p:spPr/>
        <p:txBody>
          <a:bodyPr rtlCol="0"/>
          <a:lstStyle>
            <a:lvl1pPr>
              <a:defRPr>
                <a:latin typeface="Arial" panose="020B0604020202020204" pitchFamily="34" charset="0"/>
              </a:defRPr>
            </a:lvl1pPr>
          </a:lstStyle>
          <a:p>
            <a:fld id="{24C502E3-F9E4-4652-84AB-1C616888B2AE}" type="datetime1">
              <a:rPr lang="el-GR" altLang="en-US" smtClean="0"/>
              <a:t>16/2/2024</a:t>
            </a:fld>
            <a:endParaRPr lang="el-GR" altLang="en-US" dirty="0"/>
          </a:p>
        </p:txBody>
      </p:sp>
      <p:sp>
        <p:nvSpPr>
          <p:cNvPr id="5" name="Θέση υποσέλιδου 4"/>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6" name="Θέση αριθμού διαφάνειας 5"/>
          <p:cNvSpPr>
            <a:spLocks noGrp="1"/>
          </p:cNvSpPr>
          <p:nvPr>
            <p:ph type="sldNum" sz="quarter" idx="12"/>
          </p:nvPr>
        </p:nvSpPr>
        <p:spPr/>
        <p:txBody>
          <a:bodyPr rtlCol="0"/>
          <a:lstStyle>
            <a:lvl1pPr>
              <a:defRPr>
                <a:latin typeface="Arial" panose="020B0604020202020204" pitchFamily="34" charset="0"/>
              </a:defRPr>
            </a:lvl1pPr>
          </a:lstStyle>
          <a:p>
            <a:fld id="{872E90EB-6CA4-453F-8712-C339590DE034}" type="slidenum">
              <a:rPr lang="el-GR" altLang="en-US" smtClean="0"/>
              <a:pPr/>
              <a:t>‹#›</a:t>
            </a:fld>
            <a:endParaRPr lang="el-GR" altLang="en-US" dirty="0"/>
          </a:p>
        </p:txBody>
      </p:sp>
    </p:spTree>
    <p:extLst>
      <p:ext uri="{BB962C8B-B14F-4D97-AF65-F5344CB8AC3E}">
        <p14:creationId xmlns:p14="http://schemas.microsoft.com/office/powerpoint/2010/main" val="411312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6457950" y="228600"/>
            <a:ext cx="2076450" cy="5707063"/>
          </a:xfrm>
        </p:spPr>
        <p:txBody>
          <a:bodyPr vert="eaVert" rtlCol="0"/>
          <a:lstStyle>
            <a:lvl1pPr>
              <a:defRPr>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Σύμβολο κράτησης θέσης κατακόρυφου κειμένου 2"/>
          <p:cNvSpPr>
            <a:spLocks noGrp="1"/>
          </p:cNvSpPr>
          <p:nvPr>
            <p:ph type="body" orient="vert" idx="1" hasCustomPrompt="1"/>
          </p:nvPr>
        </p:nvSpPr>
        <p:spPr>
          <a:xfrm>
            <a:off x="228600" y="228600"/>
            <a:ext cx="6076950" cy="5707063"/>
          </a:xfrm>
        </p:spPr>
        <p:txBody>
          <a:bodyPr vert="eaVert" rtlCol="0"/>
          <a:lstStyle>
            <a:lvl1pPr marL="45720" indent="0">
              <a:buFontTx/>
              <a:buNone/>
              <a:defRPr>
                <a:latin typeface="Arial" panose="020B0604020202020204" pitchFamily="34" charset="0"/>
              </a:defRPr>
            </a:lvl1pPr>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4" name="Θέση ημερομηνίας 3"/>
          <p:cNvSpPr>
            <a:spLocks noGrp="1"/>
          </p:cNvSpPr>
          <p:nvPr>
            <p:ph type="dt" sz="half" idx="10"/>
          </p:nvPr>
        </p:nvSpPr>
        <p:spPr/>
        <p:txBody>
          <a:bodyPr rtlCol="0"/>
          <a:lstStyle>
            <a:lvl1pPr>
              <a:defRPr>
                <a:latin typeface="Arial" panose="020B0604020202020204" pitchFamily="34" charset="0"/>
              </a:defRPr>
            </a:lvl1pPr>
          </a:lstStyle>
          <a:p>
            <a:fld id="{5FEBBE9F-35E5-418E-84E4-DF35738A9911}" type="datetime1">
              <a:rPr lang="el-GR" altLang="en-US" smtClean="0"/>
              <a:t>16/2/2024</a:t>
            </a:fld>
            <a:endParaRPr lang="el-GR" altLang="en-US" dirty="0"/>
          </a:p>
        </p:txBody>
      </p:sp>
      <p:sp>
        <p:nvSpPr>
          <p:cNvPr id="5" name="Θέση υποσέλιδου 4"/>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6" name="Θέση αριθμού διαφάνειας 5"/>
          <p:cNvSpPr>
            <a:spLocks noGrp="1"/>
          </p:cNvSpPr>
          <p:nvPr>
            <p:ph type="sldNum" sz="quarter" idx="12"/>
          </p:nvPr>
        </p:nvSpPr>
        <p:spPr/>
        <p:txBody>
          <a:bodyPr rtlCol="0"/>
          <a:lstStyle>
            <a:lvl1pPr>
              <a:defRPr>
                <a:latin typeface="Arial" panose="020B0604020202020204" pitchFamily="34" charset="0"/>
              </a:defRPr>
            </a:lvl1pPr>
          </a:lstStyle>
          <a:p>
            <a:fld id="{26D251BA-4196-46F7-BF5E-DE37F6712AD1}" type="slidenum">
              <a:rPr lang="el-GR" altLang="en-US" smtClean="0"/>
              <a:pPr/>
              <a:t>‹#›</a:t>
            </a:fld>
            <a:endParaRPr lang="el-GR" altLang="en-US" dirty="0"/>
          </a:p>
        </p:txBody>
      </p:sp>
    </p:spTree>
    <p:extLst>
      <p:ext uri="{BB962C8B-B14F-4D97-AF65-F5344CB8AC3E}">
        <p14:creationId xmlns:p14="http://schemas.microsoft.com/office/powerpoint/2010/main" val="325170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a:defRPr>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Θέση περιεχομένου 2"/>
          <p:cNvSpPr>
            <a:spLocks noGrp="1"/>
          </p:cNvSpPr>
          <p:nvPr>
            <p:ph idx="1" hasCustomPrompt="1"/>
          </p:nvPr>
        </p:nvSpPr>
        <p:spPr/>
        <p:txBody>
          <a:bodyPr rtlCol="0"/>
          <a:lstStyle>
            <a:lvl1pPr marL="45720" indent="0">
              <a:buFontTx/>
              <a:buNone/>
              <a:defRPr>
                <a:latin typeface="Arial" panose="020B0604020202020204" pitchFamily="34" charset="0"/>
              </a:defRPr>
            </a:lvl1pPr>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4" name="Θέση ημερομηνίας 3"/>
          <p:cNvSpPr>
            <a:spLocks noGrp="1"/>
          </p:cNvSpPr>
          <p:nvPr>
            <p:ph type="dt" sz="half" idx="10"/>
          </p:nvPr>
        </p:nvSpPr>
        <p:spPr/>
        <p:txBody>
          <a:bodyPr rtlCol="0"/>
          <a:lstStyle>
            <a:lvl1pPr>
              <a:defRPr>
                <a:latin typeface="Arial" panose="020B0604020202020204" pitchFamily="34" charset="0"/>
              </a:defRPr>
            </a:lvl1pPr>
          </a:lstStyle>
          <a:p>
            <a:fld id="{63605572-04E8-41A1-9F8E-CE58C04EC21D}" type="datetime1">
              <a:rPr lang="el-GR" altLang="en-US" smtClean="0"/>
              <a:t>16/2/2024</a:t>
            </a:fld>
            <a:endParaRPr lang="el-GR" altLang="en-US" dirty="0"/>
          </a:p>
        </p:txBody>
      </p:sp>
      <p:sp>
        <p:nvSpPr>
          <p:cNvPr id="5" name="Θέση υποσέλιδου 4"/>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6" name="Θέση αριθμού διαφάνειας 5"/>
          <p:cNvSpPr>
            <a:spLocks noGrp="1"/>
          </p:cNvSpPr>
          <p:nvPr>
            <p:ph type="sldNum" sz="quarter" idx="12"/>
          </p:nvPr>
        </p:nvSpPr>
        <p:spPr/>
        <p:txBody>
          <a:bodyPr rtlCol="0"/>
          <a:lstStyle>
            <a:lvl1pPr>
              <a:defRPr>
                <a:latin typeface="Arial" panose="020B0604020202020204" pitchFamily="34" charset="0"/>
              </a:defRPr>
            </a:lvl1pPr>
          </a:lstStyle>
          <a:p>
            <a:fld id="{71C6F290-D301-4864-9490-340EF11588D9}" type="slidenum">
              <a:rPr lang="el-GR" altLang="en-US" smtClean="0"/>
              <a:pPr/>
              <a:t>‹#›</a:t>
            </a:fld>
            <a:endParaRPr lang="el-GR" altLang="en-US" dirty="0"/>
          </a:p>
        </p:txBody>
      </p:sp>
    </p:spTree>
    <p:extLst>
      <p:ext uri="{BB962C8B-B14F-4D97-AF65-F5344CB8AC3E}">
        <p14:creationId xmlns:p14="http://schemas.microsoft.com/office/powerpoint/2010/main" val="303607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722313" y="4406900"/>
            <a:ext cx="7772400" cy="1362075"/>
          </a:xfrm>
        </p:spPr>
        <p:txBody>
          <a:bodyPr rtlCol="0" anchor="t"/>
          <a:lstStyle>
            <a:lvl1pPr algn="l">
              <a:defRPr sz="4000" b="1" cap="all">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Θέση κειμένου 2"/>
          <p:cNvSpPr>
            <a:spLocks noGrp="1"/>
          </p:cNvSpPr>
          <p:nvPr>
            <p:ph type="body" idx="1" hasCustomPrompt="1"/>
          </p:nvPr>
        </p:nvSpPr>
        <p:spPr>
          <a:xfrm>
            <a:off x="722313" y="2906713"/>
            <a:ext cx="7772400" cy="1500187"/>
          </a:xfrm>
        </p:spPr>
        <p:txBody>
          <a:bodyPr rtlCol="0" anchor="b"/>
          <a:lstStyle>
            <a:lvl1pPr marL="0" indent="0">
              <a:buNone/>
              <a:defRPr sz="2000">
                <a:latin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rtl="0"/>
            <a:r>
              <a:rPr lang="el-GR"/>
              <a:t>Κάντε κλικ, για να επεξεργαστείτε τα Στυλ υποδείγματος κειμένου</a:t>
            </a:r>
            <a:endParaRPr lang="el-GR" dirty="0"/>
          </a:p>
        </p:txBody>
      </p:sp>
      <p:sp>
        <p:nvSpPr>
          <p:cNvPr id="4" name="Θέση ημερομηνίας 3"/>
          <p:cNvSpPr>
            <a:spLocks noGrp="1"/>
          </p:cNvSpPr>
          <p:nvPr>
            <p:ph type="dt" sz="half" idx="10"/>
          </p:nvPr>
        </p:nvSpPr>
        <p:spPr/>
        <p:txBody>
          <a:bodyPr rtlCol="0"/>
          <a:lstStyle>
            <a:lvl1pPr>
              <a:defRPr>
                <a:latin typeface="Arial" panose="020B0604020202020204" pitchFamily="34" charset="0"/>
              </a:defRPr>
            </a:lvl1pPr>
          </a:lstStyle>
          <a:p>
            <a:fld id="{D4001A0E-C6F4-4185-BC04-119B67D2F89E}" type="datetime1">
              <a:rPr lang="el-GR" altLang="en-US" smtClean="0"/>
              <a:t>16/2/2024</a:t>
            </a:fld>
            <a:endParaRPr lang="el-GR" altLang="en-US" dirty="0"/>
          </a:p>
        </p:txBody>
      </p:sp>
      <p:sp>
        <p:nvSpPr>
          <p:cNvPr id="5" name="Θέση υποσέλιδου 4"/>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6" name="Θέση αριθμού διαφάνειας 5"/>
          <p:cNvSpPr>
            <a:spLocks noGrp="1"/>
          </p:cNvSpPr>
          <p:nvPr>
            <p:ph type="sldNum" sz="quarter" idx="12"/>
          </p:nvPr>
        </p:nvSpPr>
        <p:spPr/>
        <p:txBody>
          <a:bodyPr rtlCol="0"/>
          <a:lstStyle>
            <a:lvl1pPr>
              <a:defRPr>
                <a:latin typeface="Arial" panose="020B0604020202020204" pitchFamily="34" charset="0"/>
              </a:defRPr>
            </a:lvl1pPr>
          </a:lstStyle>
          <a:p>
            <a:fld id="{D0208CE1-DD55-4A43-A479-EF83A2DC3985}" type="slidenum">
              <a:rPr lang="el-GR" altLang="en-US" smtClean="0"/>
              <a:pPr/>
              <a:t>‹#›</a:t>
            </a:fld>
            <a:endParaRPr lang="el-GR" altLang="en-US" dirty="0"/>
          </a:p>
        </p:txBody>
      </p:sp>
    </p:spTree>
    <p:extLst>
      <p:ext uri="{BB962C8B-B14F-4D97-AF65-F5344CB8AC3E}">
        <p14:creationId xmlns:p14="http://schemas.microsoft.com/office/powerpoint/2010/main" val="1621975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a:defRPr>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Θέση περιεχομένου 2"/>
          <p:cNvSpPr>
            <a:spLocks noGrp="1"/>
          </p:cNvSpPr>
          <p:nvPr>
            <p:ph sz="half" idx="1" hasCustomPrompt="1"/>
          </p:nvPr>
        </p:nvSpPr>
        <p:spPr>
          <a:xfrm>
            <a:off x="1143000" y="1524000"/>
            <a:ext cx="3619500" cy="4411663"/>
          </a:xfrm>
        </p:spPr>
        <p:txBody>
          <a:bodyPr rtlCol="0"/>
          <a:lstStyle>
            <a:lvl1pPr marL="45720" indent="0">
              <a:buFontTx/>
              <a:buNone/>
              <a:defRPr sz="2800">
                <a:latin typeface="Arial" panose="020B0604020202020204" pitchFamily="34" charset="0"/>
              </a:defRPr>
            </a:lvl1pPr>
            <a:lvl2pPr>
              <a:defRPr sz="2400">
                <a:latin typeface="Arial" panose="020B0604020202020204" pitchFamily="34" charset="0"/>
              </a:defRPr>
            </a:lvl2pPr>
            <a:lvl3pPr>
              <a:defRPr sz="2000">
                <a:latin typeface="Arial" panose="020B0604020202020204" pitchFamily="34" charset="0"/>
              </a:defRPr>
            </a:lvl3pPr>
            <a:lvl4pPr>
              <a:defRPr sz="1800">
                <a:latin typeface="Arial" panose="020B0604020202020204" pitchFamily="34" charset="0"/>
              </a:defRPr>
            </a:lvl4pPr>
            <a:lvl5pPr>
              <a:defRPr sz="1800">
                <a:latin typeface="Arial" panose="020B0604020202020204" pitchFamily="34" charset="0"/>
              </a:defRPr>
            </a:lvl5pPr>
            <a:lvl6pPr>
              <a:defRPr sz="1800"/>
            </a:lvl6pPr>
            <a:lvl7pPr>
              <a:defRPr sz="1800"/>
            </a:lvl7pPr>
            <a:lvl8pPr>
              <a:defRPr sz="1800"/>
            </a:lvl8pPr>
            <a:lvl9pPr>
              <a:defRPr sz="1800"/>
            </a:lvl9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4" name="Θέση περιεχομένου 3"/>
          <p:cNvSpPr>
            <a:spLocks noGrp="1"/>
          </p:cNvSpPr>
          <p:nvPr>
            <p:ph sz="half" idx="2" hasCustomPrompt="1"/>
          </p:nvPr>
        </p:nvSpPr>
        <p:spPr>
          <a:xfrm>
            <a:off x="4914900" y="1524000"/>
            <a:ext cx="3619500" cy="4411663"/>
          </a:xfrm>
        </p:spPr>
        <p:txBody>
          <a:bodyPr rtlCol="0"/>
          <a:lstStyle>
            <a:lvl1pPr marL="45720" indent="0">
              <a:buFontTx/>
              <a:buNone/>
              <a:defRPr sz="2800">
                <a:latin typeface="Arial" panose="020B0604020202020204" pitchFamily="34" charset="0"/>
              </a:defRPr>
            </a:lvl1pPr>
            <a:lvl2pPr>
              <a:defRPr sz="2400">
                <a:latin typeface="Arial" panose="020B0604020202020204" pitchFamily="34" charset="0"/>
              </a:defRPr>
            </a:lvl2pPr>
            <a:lvl3pPr>
              <a:defRPr sz="2000">
                <a:latin typeface="Arial" panose="020B0604020202020204" pitchFamily="34" charset="0"/>
              </a:defRPr>
            </a:lvl3pPr>
            <a:lvl4pPr>
              <a:defRPr sz="1800">
                <a:latin typeface="Arial" panose="020B0604020202020204" pitchFamily="34" charset="0"/>
              </a:defRPr>
            </a:lvl4pPr>
            <a:lvl5pPr>
              <a:defRPr sz="1800">
                <a:latin typeface="Arial" panose="020B0604020202020204" pitchFamily="34" charset="0"/>
              </a:defRPr>
            </a:lvl5pPr>
            <a:lvl6pPr>
              <a:defRPr sz="1800"/>
            </a:lvl6pPr>
            <a:lvl7pPr>
              <a:defRPr sz="1800"/>
            </a:lvl7pPr>
            <a:lvl8pPr>
              <a:defRPr sz="1800"/>
            </a:lvl8pPr>
            <a:lvl9pPr>
              <a:defRPr sz="1800"/>
            </a:lvl9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5" name="Θέση ημερομηνίας 4"/>
          <p:cNvSpPr>
            <a:spLocks noGrp="1"/>
          </p:cNvSpPr>
          <p:nvPr>
            <p:ph type="dt" sz="half" idx="10"/>
          </p:nvPr>
        </p:nvSpPr>
        <p:spPr/>
        <p:txBody>
          <a:bodyPr rtlCol="0"/>
          <a:lstStyle>
            <a:lvl1pPr>
              <a:defRPr>
                <a:latin typeface="Arial" panose="020B0604020202020204" pitchFamily="34" charset="0"/>
              </a:defRPr>
            </a:lvl1pPr>
          </a:lstStyle>
          <a:p>
            <a:fld id="{6E8A9074-B2E7-44F1-A9F1-494432D60BA5}" type="datetime1">
              <a:rPr lang="el-GR" altLang="en-US" smtClean="0"/>
              <a:t>16/2/2024</a:t>
            </a:fld>
            <a:endParaRPr lang="el-GR" altLang="en-US" dirty="0"/>
          </a:p>
        </p:txBody>
      </p:sp>
      <p:sp>
        <p:nvSpPr>
          <p:cNvPr id="6" name="Θέση υποσέλιδου 5"/>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7" name="Θέση αριθμού διαφάνειας 6"/>
          <p:cNvSpPr>
            <a:spLocks noGrp="1"/>
          </p:cNvSpPr>
          <p:nvPr>
            <p:ph type="sldNum" sz="quarter" idx="12"/>
          </p:nvPr>
        </p:nvSpPr>
        <p:spPr/>
        <p:txBody>
          <a:bodyPr rtlCol="0"/>
          <a:lstStyle>
            <a:lvl1pPr>
              <a:defRPr>
                <a:latin typeface="Arial" panose="020B0604020202020204" pitchFamily="34" charset="0"/>
              </a:defRPr>
            </a:lvl1pPr>
          </a:lstStyle>
          <a:p>
            <a:fld id="{0927AF89-6755-46F5-BBCF-E571D7F311A5}" type="slidenum">
              <a:rPr lang="el-GR" altLang="en-US" smtClean="0"/>
              <a:pPr/>
              <a:t>‹#›</a:t>
            </a:fld>
            <a:endParaRPr lang="el-GR" altLang="en-US" dirty="0"/>
          </a:p>
        </p:txBody>
      </p:sp>
    </p:spTree>
    <p:extLst>
      <p:ext uri="{BB962C8B-B14F-4D97-AF65-F5344CB8AC3E}">
        <p14:creationId xmlns:p14="http://schemas.microsoft.com/office/powerpoint/2010/main" val="103735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457200" y="274638"/>
            <a:ext cx="8229600" cy="1143000"/>
          </a:xfrm>
        </p:spPr>
        <p:txBody>
          <a:bodyPr rtlCol="0"/>
          <a:lstStyle>
            <a:lvl1pPr>
              <a:defRPr>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Θέση κειμένου 2"/>
          <p:cNvSpPr>
            <a:spLocks noGrp="1"/>
          </p:cNvSpPr>
          <p:nvPr>
            <p:ph type="body" idx="1" hasCustomPrompt="1"/>
          </p:nvPr>
        </p:nvSpPr>
        <p:spPr>
          <a:xfrm>
            <a:off x="457200" y="1535113"/>
            <a:ext cx="4040188" cy="639762"/>
          </a:xfrm>
        </p:spPr>
        <p:txBody>
          <a:bodyPr rtlCol="0" anchor="b"/>
          <a:lstStyle>
            <a:lvl1pPr marL="0" indent="0">
              <a:buNone/>
              <a:defRPr sz="2400" b="1">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a:t>Κάντε κλικ, για να επεξεργαστείτε τα Στυλ υποδείγματος κειμένου</a:t>
            </a:r>
            <a:endParaRPr lang="el-GR" dirty="0"/>
          </a:p>
        </p:txBody>
      </p:sp>
      <p:sp>
        <p:nvSpPr>
          <p:cNvPr id="4" name="Θέση περιεχομένου 3"/>
          <p:cNvSpPr>
            <a:spLocks noGrp="1"/>
          </p:cNvSpPr>
          <p:nvPr>
            <p:ph sz="half" idx="2" hasCustomPrompt="1"/>
          </p:nvPr>
        </p:nvSpPr>
        <p:spPr>
          <a:xfrm>
            <a:off x="457200" y="2174875"/>
            <a:ext cx="4040188" cy="3951288"/>
          </a:xfrm>
        </p:spPr>
        <p:txBody>
          <a:bodyPr rtlCol="0"/>
          <a:lstStyle>
            <a:lvl1pPr marL="45720" indent="0">
              <a:buFontTx/>
              <a:buNone/>
              <a:defRPr sz="2400">
                <a:latin typeface="Arial" panose="020B0604020202020204" pitchFamily="34" charset="0"/>
              </a:defRPr>
            </a:lvl1pPr>
            <a:lvl2pPr>
              <a:defRPr sz="2000">
                <a:latin typeface="Arial" panose="020B0604020202020204" pitchFamily="34" charset="0"/>
              </a:defRPr>
            </a:lvl2pPr>
            <a:lvl3pPr>
              <a:defRPr sz="1800">
                <a:latin typeface="Arial" panose="020B0604020202020204" pitchFamily="34" charset="0"/>
              </a:defRPr>
            </a:lvl3pPr>
            <a:lvl4pPr>
              <a:defRPr sz="1600">
                <a:latin typeface="Arial" panose="020B0604020202020204" pitchFamily="34" charset="0"/>
              </a:defRPr>
            </a:lvl4pPr>
            <a:lvl5pPr>
              <a:defRPr sz="1600">
                <a:latin typeface="Arial" panose="020B0604020202020204" pitchFamily="34" charset="0"/>
              </a:defRPr>
            </a:lvl5pPr>
            <a:lvl6pPr>
              <a:defRPr sz="1600"/>
            </a:lvl6pPr>
            <a:lvl7pPr>
              <a:defRPr sz="1600"/>
            </a:lvl7pPr>
            <a:lvl8pPr>
              <a:defRPr sz="1600"/>
            </a:lvl8pPr>
            <a:lvl9pPr>
              <a:defRPr sz="1600"/>
            </a:lvl9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5" name="Θέση κειμένου 4"/>
          <p:cNvSpPr>
            <a:spLocks noGrp="1"/>
          </p:cNvSpPr>
          <p:nvPr>
            <p:ph type="body" sz="quarter" idx="3" hasCustomPrompt="1"/>
          </p:nvPr>
        </p:nvSpPr>
        <p:spPr>
          <a:xfrm>
            <a:off x="4645025" y="1535113"/>
            <a:ext cx="4041775" cy="639762"/>
          </a:xfrm>
        </p:spPr>
        <p:txBody>
          <a:bodyPr rtlCol="0" anchor="b"/>
          <a:lstStyle>
            <a:lvl1pPr marL="0" indent="0">
              <a:buNone/>
              <a:defRPr sz="2400" b="1">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a:t>Κάντε κλικ, για να επεξεργαστείτε τα Στυλ υποδείγματος κειμένου</a:t>
            </a:r>
            <a:endParaRPr lang="el-GR" dirty="0"/>
          </a:p>
        </p:txBody>
      </p:sp>
      <p:sp>
        <p:nvSpPr>
          <p:cNvPr id="6" name="Θέση περιεχομένου 5"/>
          <p:cNvSpPr>
            <a:spLocks noGrp="1"/>
          </p:cNvSpPr>
          <p:nvPr>
            <p:ph sz="quarter" idx="4" hasCustomPrompt="1"/>
          </p:nvPr>
        </p:nvSpPr>
        <p:spPr>
          <a:xfrm>
            <a:off x="4645025" y="2174875"/>
            <a:ext cx="4041775" cy="3951288"/>
          </a:xfrm>
        </p:spPr>
        <p:txBody>
          <a:bodyPr rtlCol="0"/>
          <a:lstStyle>
            <a:lvl1pPr marL="45720" indent="0">
              <a:buFontTx/>
              <a:buNone/>
              <a:defRPr sz="2400">
                <a:latin typeface="Arial" panose="020B0604020202020204" pitchFamily="34" charset="0"/>
              </a:defRPr>
            </a:lvl1pPr>
            <a:lvl2pPr>
              <a:defRPr sz="2000">
                <a:latin typeface="Arial" panose="020B0604020202020204" pitchFamily="34" charset="0"/>
              </a:defRPr>
            </a:lvl2pPr>
            <a:lvl3pPr>
              <a:defRPr sz="1800">
                <a:latin typeface="Arial" panose="020B0604020202020204" pitchFamily="34" charset="0"/>
              </a:defRPr>
            </a:lvl3pPr>
            <a:lvl4pPr>
              <a:defRPr sz="1600">
                <a:latin typeface="Arial" panose="020B0604020202020204" pitchFamily="34" charset="0"/>
              </a:defRPr>
            </a:lvl4pPr>
            <a:lvl5pPr>
              <a:defRPr sz="1600">
                <a:latin typeface="Arial" panose="020B0604020202020204" pitchFamily="34" charset="0"/>
              </a:defRPr>
            </a:lvl5pPr>
            <a:lvl6pPr>
              <a:defRPr sz="1600"/>
            </a:lvl6pPr>
            <a:lvl7pPr>
              <a:defRPr sz="1600"/>
            </a:lvl7pPr>
            <a:lvl8pPr>
              <a:defRPr sz="1600"/>
            </a:lvl8pPr>
            <a:lvl9pPr>
              <a:defRPr sz="1600"/>
            </a:lvl9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7" name="Θέση ημερομηνίας 6"/>
          <p:cNvSpPr>
            <a:spLocks noGrp="1"/>
          </p:cNvSpPr>
          <p:nvPr>
            <p:ph type="dt" sz="half" idx="10"/>
          </p:nvPr>
        </p:nvSpPr>
        <p:spPr/>
        <p:txBody>
          <a:bodyPr rtlCol="0"/>
          <a:lstStyle>
            <a:lvl1pPr>
              <a:defRPr>
                <a:latin typeface="Arial" panose="020B0604020202020204" pitchFamily="34" charset="0"/>
              </a:defRPr>
            </a:lvl1pPr>
          </a:lstStyle>
          <a:p>
            <a:fld id="{7B88A3F2-9819-46EA-A997-34D32409C5E5}" type="datetime1">
              <a:rPr lang="el-GR" altLang="en-US" smtClean="0"/>
              <a:t>16/2/2024</a:t>
            </a:fld>
            <a:endParaRPr lang="el-GR" altLang="en-US" dirty="0"/>
          </a:p>
        </p:txBody>
      </p:sp>
      <p:sp>
        <p:nvSpPr>
          <p:cNvPr id="8" name="Θέση υποσέλιδου 7"/>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9" name="Θέση αριθμού διαφάνειας 8"/>
          <p:cNvSpPr>
            <a:spLocks noGrp="1"/>
          </p:cNvSpPr>
          <p:nvPr>
            <p:ph type="sldNum" sz="quarter" idx="12"/>
          </p:nvPr>
        </p:nvSpPr>
        <p:spPr/>
        <p:txBody>
          <a:bodyPr rtlCol="0"/>
          <a:lstStyle>
            <a:lvl1pPr>
              <a:defRPr>
                <a:latin typeface="Arial" panose="020B0604020202020204" pitchFamily="34" charset="0"/>
              </a:defRPr>
            </a:lvl1pPr>
          </a:lstStyle>
          <a:p>
            <a:fld id="{F76BE3C0-1208-4260-82C3-0EB040027195}" type="slidenum">
              <a:rPr lang="el-GR" altLang="en-US" smtClean="0"/>
              <a:pPr/>
              <a:t>‹#›</a:t>
            </a:fld>
            <a:endParaRPr lang="el-GR" altLang="en-US" dirty="0"/>
          </a:p>
        </p:txBody>
      </p:sp>
    </p:spTree>
    <p:extLst>
      <p:ext uri="{BB962C8B-B14F-4D97-AF65-F5344CB8AC3E}">
        <p14:creationId xmlns:p14="http://schemas.microsoft.com/office/powerpoint/2010/main" val="139325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a:defRPr>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Θέση ημερομηνίας 2"/>
          <p:cNvSpPr>
            <a:spLocks noGrp="1"/>
          </p:cNvSpPr>
          <p:nvPr>
            <p:ph type="dt" sz="half" idx="10"/>
          </p:nvPr>
        </p:nvSpPr>
        <p:spPr/>
        <p:txBody>
          <a:bodyPr rtlCol="0"/>
          <a:lstStyle>
            <a:lvl1pPr>
              <a:defRPr>
                <a:latin typeface="Arial" panose="020B0604020202020204" pitchFamily="34" charset="0"/>
              </a:defRPr>
            </a:lvl1pPr>
          </a:lstStyle>
          <a:p>
            <a:fld id="{B45AC8D9-42CF-4004-A381-FDD71371D954}" type="datetime1">
              <a:rPr lang="el-GR" altLang="en-US" smtClean="0"/>
              <a:t>16/2/2024</a:t>
            </a:fld>
            <a:endParaRPr lang="el-GR" altLang="en-US" dirty="0"/>
          </a:p>
        </p:txBody>
      </p:sp>
      <p:sp>
        <p:nvSpPr>
          <p:cNvPr id="4" name="Θέση υποσέλιδου 3"/>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5" name="Θέση αριθμού διαφάνειας 4"/>
          <p:cNvSpPr>
            <a:spLocks noGrp="1"/>
          </p:cNvSpPr>
          <p:nvPr>
            <p:ph type="sldNum" sz="quarter" idx="12"/>
          </p:nvPr>
        </p:nvSpPr>
        <p:spPr/>
        <p:txBody>
          <a:bodyPr rtlCol="0"/>
          <a:lstStyle>
            <a:lvl1pPr>
              <a:defRPr>
                <a:latin typeface="Arial" panose="020B0604020202020204" pitchFamily="34" charset="0"/>
              </a:defRPr>
            </a:lvl1pPr>
          </a:lstStyle>
          <a:p>
            <a:fld id="{D5F02DF6-5EF1-449D-8E8F-F40E7D2FCBCB}" type="slidenum">
              <a:rPr lang="el-GR" altLang="en-US" smtClean="0"/>
              <a:pPr/>
              <a:t>‹#›</a:t>
            </a:fld>
            <a:endParaRPr lang="el-GR" altLang="en-US" dirty="0"/>
          </a:p>
        </p:txBody>
      </p:sp>
    </p:spTree>
    <p:extLst>
      <p:ext uri="{BB962C8B-B14F-4D97-AF65-F5344CB8AC3E}">
        <p14:creationId xmlns:p14="http://schemas.microsoft.com/office/powerpoint/2010/main" val="86736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lvl1pPr>
              <a:defRPr>
                <a:latin typeface="Arial" panose="020B0604020202020204" pitchFamily="34" charset="0"/>
              </a:defRPr>
            </a:lvl1pPr>
          </a:lstStyle>
          <a:p>
            <a:fld id="{68034F46-19FA-4B52-9AEF-6241E2026A05}" type="datetime1">
              <a:rPr lang="el-GR" altLang="en-US" smtClean="0"/>
              <a:t>16/2/2024</a:t>
            </a:fld>
            <a:endParaRPr lang="el-GR" altLang="en-US" dirty="0"/>
          </a:p>
        </p:txBody>
      </p:sp>
      <p:sp>
        <p:nvSpPr>
          <p:cNvPr id="3" name="Θέση υποσέλιδου 2"/>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4" name="Θέση αριθμού διαφάνειας 3"/>
          <p:cNvSpPr>
            <a:spLocks noGrp="1"/>
          </p:cNvSpPr>
          <p:nvPr>
            <p:ph type="sldNum" sz="quarter" idx="12"/>
          </p:nvPr>
        </p:nvSpPr>
        <p:spPr/>
        <p:txBody>
          <a:bodyPr rtlCol="0"/>
          <a:lstStyle>
            <a:lvl1pPr>
              <a:defRPr>
                <a:latin typeface="Arial" panose="020B0604020202020204" pitchFamily="34" charset="0"/>
              </a:defRPr>
            </a:lvl1pPr>
          </a:lstStyle>
          <a:p>
            <a:fld id="{AC3460AA-1533-4548-8781-A6D0EAE276D6}" type="slidenum">
              <a:rPr lang="el-GR" altLang="en-US" smtClean="0"/>
              <a:pPr/>
              <a:t>‹#›</a:t>
            </a:fld>
            <a:endParaRPr lang="el-GR" altLang="en-US" dirty="0"/>
          </a:p>
        </p:txBody>
      </p:sp>
    </p:spTree>
    <p:extLst>
      <p:ext uri="{BB962C8B-B14F-4D97-AF65-F5344CB8AC3E}">
        <p14:creationId xmlns:p14="http://schemas.microsoft.com/office/powerpoint/2010/main" val="125109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457200" y="273050"/>
            <a:ext cx="3008313" cy="1162050"/>
          </a:xfrm>
        </p:spPr>
        <p:txBody>
          <a:bodyPr rtlCol="0"/>
          <a:lstStyle>
            <a:lvl1pPr algn="l">
              <a:defRPr sz="2000" b="1">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Θέση περιεχομένου 2"/>
          <p:cNvSpPr>
            <a:spLocks noGrp="1"/>
          </p:cNvSpPr>
          <p:nvPr>
            <p:ph idx="1" hasCustomPrompt="1"/>
          </p:nvPr>
        </p:nvSpPr>
        <p:spPr>
          <a:xfrm>
            <a:off x="3575050" y="273050"/>
            <a:ext cx="5111750" cy="5853113"/>
          </a:xfrm>
        </p:spPr>
        <p:txBody>
          <a:bodyPr rtlCol="0"/>
          <a:lstStyle>
            <a:lvl1pPr marL="45720" indent="0">
              <a:buFontTx/>
              <a:buNone/>
              <a:defRPr sz="3200">
                <a:latin typeface="Arial" panose="020B0604020202020204" pitchFamily="34" charset="0"/>
              </a:defRPr>
            </a:lvl1pPr>
            <a:lvl2pPr>
              <a:defRPr sz="2800">
                <a:latin typeface="Arial" panose="020B0604020202020204" pitchFamily="34" charset="0"/>
              </a:defRPr>
            </a:lvl2pPr>
            <a:lvl3pPr>
              <a:defRPr sz="2400">
                <a:latin typeface="Arial" panose="020B0604020202020204" pitchFamily="34" charset="0"/>
              </a:defRPr>
            </a:lvl3pPr>
            <a:lvl4pPr>
              <a:defRPr sz="2000">
                <a:latin typeface="Arial" panose="020B0604020202020204" pitchFamily="34" charset="0"/>
              </a:defRPr>
            </a:lvl4pPr>
            <a:lvl5pPr>
              <a:defRPr sz="2000">
                <a:latin typeface="Arial" panose="020B0604020202020204" pitchFamily="34" charset="0"/>
              </a:defRPr>
            </a:lvl5pPr>
            <a:lvl6pPr>
              <a:defRPr sz="2000"/>
            </a:lvl6pPr>
            <a:lvl7pPr>
              <a:defRPr sz="2000"/>
            </a:lvl7pPr>
            <a:lvl8pPr>
              <a:defRPr sz="2000"/>
            </a:lvl8pPr>
            <a:lvl9pPr>
              <a:defRPr sz="2000"/>
            </a:lvl9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4" name="Θέση κειμένου 3"/>
          <p:cNvSpPr>
            <a:spLocks noGrp="1"/>
          </p:cNvSpPr>
          <p:nvPr>
            <p:ph type="body" sz="half" idx="2" hasCustomPrompt="1"/>
          </p:nvPr>
        </p:nvSpPr>
        <p:spPr>
          <a:xfrm>
            <a:off x="457200" y="1435100"/>
            <a:ext cx="3008313" cy="4691063"/>
          </a:xfrm>
        </p:spPr>
        <p:txBody>
          <a:bodyPr rtlCol="0"/>
          <a:lstStyle>
            <a:lvl1pPr marL="0" indent="0">
              <a:buNone/>
              <a:defRPr sz="1400">
                <a:latin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a:t>Κάντε κλικ, για να επεξεργαστείτε τα Στυλ υποδείγματος κειμένου</a:t>
            </a:r>
            <a:endParaRPr lang="el-GR" dirty="0"/>
          </a:p>
        </p:txBody>
      </p:sp>
      <p:sp>
        <p:nvSpPr>
          <p:cNvPr id="5" name="Θέση ημερομηνίας 4"/>
          <p:cNvSpPr>
            <a:spLocks noGrp="1"/>
          </p:cNvSpPr>
          <p:nvPr>
            <p:ph type="dt" sz="half" idx="10"/>
          </p:nvPr>
        </p:nvSpPr>
        <p:spPr/>
        <p:txBody>
          <a:bodyPr rtlCol="0"/>
          <a:lstStyle>
            <a:lvl1pPr>
              <a:defRPr>
                <a:latin typeface="Arial" panose="020B0604020202020204" pitchFamily="34" charset="0"/>
              </a:defRPr>
            </a:lvl1pPr>
          </a:lstStyle>
          <a:p>
            <a:fld id="{AF049AA0-AC9D-451C-80E7-26AF470AECA2}" type="datetime1">
              <a:rPr lang="el-GR" altLang="en-US" smtClean="0"/>
              <a:t>16/2/2024</a:t>
            </a:fld>
            <a:endParaRPr lang="el-GR" altLang="en-US" dirty="0"/>
          </a:p>
        </p:txBody>
      </p:sp>
      <p:sp>
        <p:nvSpPr>
          <p:cNvPr id="6" name="Θέση υποσέλιδου 5"/>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7" name="Θέση αριθμού διαφάνειας 6"/>
          <p:cNvSpPr>
            <a:spLocks noGrp="1"/>
          </p:cNvSpPr>
          <p:nvPr>
            <p:ph type="sldNum" sz="quarter" idx="12"/>
          </p:nvPr>
        </p:nvSpPr>
        <p:spPr/>
        <p:txBody>
          <a:bodyPr rtlCol="0"/>
          <a:lstStyle>
            <a:lvl1pPr>
              <a:defRPr>
                <a:latin typeface="Arial" panose="020B0604020202020204" pitchFamily="34" charset="0"/>
              </a:defRPr>
            </a:lvl1pPr>
          </a:lstStyle>
          <a:p>
            <a:fld id="{C6386842-FEC9-453F-B6F7-7C945F3A2D73}" type="slidenum">
              <a:rPr lang="el-GR" altLang="en-US" smtClean="0"/>
              <a:pPr/>
              <a:t>‹#›</a:t>
            </a:fld>
            <a:endParaRPr lang="el-GR" altLang="en-US" dirty="0"/>
          </a:p>
        </p:txBody>
      </p:sp>
    </p:spTree>
    <p:extLst>
      <p:ext uri="{BB962C8B-B14F-4D97-AF65-F5344CB8AC3E}">
        <p14:creationId xmlns:p14="http://schemas.microsoft.com/office/powerpoint/2010/main" val="1530924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1792288" y="4800600"/>
            <a:ext cx="5486400" cy="566738"/>
          </a:xfrm>
        </p:spPr>
        <p:txBody>
          <a:bodyPr rtlCol="0"/>
          <a:lstStyle>
            <a:lvl1pPr algn="l">
              <a:defRPr sz="2000" b="1">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hasCustomPrompt="1"/>
          </p:nvPr>
        </p:nvSpPr>
        <p:spPr>
          <a:xfrm>
            <a:off x="1792288" y="612775"/>
            <a:ext cx="5486400" cy="4114800"/>
          </a:xfrm>
        </p:spPr>
        <p:txBody>
          <a:bodyPr rtlCol="0"/>
          <a:lstStyle>
            <a:lvl1pPr marL="0" indent="0">
              <a:buNone/>
              <a:defRPr sz="3200">
                <a:latin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a:t>Κάντε κλικ στο εικονίδιο για να προσθέσετε μια εικόνα</a:t>
            </a:r>
            <a:endParaRPr lang="el-GR" dirty="0"/>
          </a:p>
        </p:txBody>
      </p:sp>
      <p:sp>
        <p:nvSpPr>
          <p:cNvPr id="4" name="Θέση κειμένου 3"/>
          <p:cNvSpPr>
            <a:spLocks noGrp="1"/>
          </p:cNvSpPr>
          <p:nvPr>
            <p:ph type="body" sz="half" idx="2" hasCustomPrompt="1"/>
          </p:nvPr>
        </p:nvSpPr>
        <p:spPr>
          <a:xfrm>
            <a:off x="1792288" y="5367338"/>
            <a:ext cx="5486400" cy="804862"/>
          </a:xfrm>
        </p:spPr>
        <p:txBody>
          <a:bodyPr rtlCol="0"/>
          <a:lstStyle>
            <a:lvl1pPr marL="0" indent="0">
              <a:buNone/>
              <a:defRPr sz="1400">
                <a:latin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a:t>Κάντε κλικ, για να επεξεργαστείτε τα Στυλ υποδείγματος κειμένου</a:t>
            </a:r>
            <a:endParaRPr lang="el-GR" dirty="0"/>
          </a:p>
        </p:txBody>
      </p:sp>
      <p:sp>
        <p:nvSpPr>
          <p:cNvPr id="5" name="Θέση ημερομηνίας 4"/>
          <p:cNvSpPr>
            <a:spLocks noGrp="1"/>
          </p:cNvSpPr>
          <p:nvPr>
            <p:ph type="dt" sz="half" idx="10"/>
          </p:nvPr>
        </p:nvSpPr>
        <p:spPr/>
        <p:txBody>
          <a:bodyPr rtlCol="0"/>
          <a:lstStyle>
            <a:lvl1pPr>
              <a:defRPr>
                <a:latin typeface="Arial" panose="020B0604020202020204" pitchFamily="34" charset="0"/>
              </a:defRPr>
            </a:lvl1pPr>
          </a:lstStyle>
          <a:p>
            <a:fld id="{D1A719D8-9671-4955-90EC-041FE906CA50}" type="datetime1">
              <a:rPr lang="el-GR" altLang="en-US" smtClean="0"/>
              <a:t>16/2/2024</a:t>
            </a:fld>
            <a:endParaRPr lang="el-GR" altLang="en-US" dirty="0"/>
          </a:p>
        </p:txBody>
      </p:sp>
      <p:sp>
        <p:nvSpPr>
          <p:cNvPr id="6" name="Θέση υποσέλιδου 5"/>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7" name="Θέση αριθμού διαφάνειας 6"/>
          <p:cNvSpPr>
            <a:spLocks noGrp="1"/>
          </p:cNvSpPr>
          <p:nvPr>
            <p:ph type="sldNum" sz="quarter" idx="12"/>
          </p:nvPr>
        </p:nvSpPr>
        <p:spPr/>
        <p:txBody>
          <a:bodyPr rtlCol="0"/>
          <a:lstStyle>
            <a:lvl1pPr>
              <a:defRPr>
                <a:latin typeface="Arial" panose="020B0604020202020204" pitchFamily="34" charset="0"/>
              </a:defRPr>
            </a:lvl1pPr>
          </a:lstStyle>
          <a:p>
            <a:fld id="{E96DA581-ADE3-4A40-91CB-711A776CAC29}" type="slidenum">
              <a:rPr lang="el-GR" altLang="en-US" smtClean="0"/>
              <a:pPr/>
              <a:t>‹#›</a:t>
            </a:fld>
            <a:endParaRPr lang="el-GR" altLang="en-US" dirty="0"/>
          </a:p>
        </p:txBody>
      </p:sp>
    </p:spTree>
    <p:extLst>
      <p:ext uri="{BB962C8B-B14F-4D97-AF65-F5344CB8AC3E}">
        <p14:creationId xmlns:p14="http://schemas.microsoft.com/office/powerpoint/2010/main" val="2911566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Γραμμή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el-GR" dirty="0">
              <a:latin typeface="Arial" panose="020B0604020202020204" pitchFamily="34" charset="0"/>
            </a:endParaRPr>
          </a:p>
        </p:txBody>
      </p:sp>
      <p:grpSp>
        <p:nvGrpSpPr>
          <p:cNvPr id="46088" name="Ομάδα 8"/>
          <p:cNvGrpSpPr>
            <a:grpSpLocks/>
          </p:cNvGrpSpPr>
          <p:nvPr/>
        </p:nvGrpSpPr>
        <p:grpSpPr bwMode="auto">
          <a:xfrm>
            <a:off x="8153400" y="152400"/>
            <a:ext cx="792163" cy="1295400"/>
            <a:chOff x="5136" y="960"/>
            <a:chExt cx="528" cy="864"/>
          </a:xfrm>
        </p:grpSpPr>
        <p:sp>
          <p:nvSpPr>
            <p:cNvPr id="46089" name="Έλλειψη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0" name="Έλλειψη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1" name="Έλλειψη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2" name="Έλλειψη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3" name="Έλλειψη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4" name="Έλλειψη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5" name="Έλλειψη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6" name="Έλλειψη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7" name="Έλλειψη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8" name="Έλλειψη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9" name="Έλλειψη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0" name="Έλλειψη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1" name="Έλλειψη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2" name="Έλλειψη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3" name="Έλλειψη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4" name="Έλλειψη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5" name="Έλλειψη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6" name="Έλλειψη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7" name="Έλλειψη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8" name="Έλλειψη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9" name="Έλλειψη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0" name="Έλλειψη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1" name="Έλλειψη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2" name="Έλλειψη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3" name="Έλλειψη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4" name="Έλλειψη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5" name="Έλλειψη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6" name="Έλλειψη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7" name="Έλλειψη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8" name="Έλλειψη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9" name="Έλλειψη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grpSp>
      <p:sp>
        <p:nvSpPr>
          <p:cNvPr id="46083" name="Θέση τίτλου 1"/>
          <p:cNvSpPr>
            <a:spLocks noGrp="1" noChangeArrowheads="1"/>
          </p:cNvSpPr>
          <p:nvPr>
            <p:ph type="title"/>
          </p:nvPr>
        </p:nvSpPr>
        <p:spPr bwMode="auto">
          <a:xfrm>
            <a:off x="228600" y="228600"/>
            <a:ext cx="7696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b" anchorCtr="0" compatLnSpc="1">
            <a:prstTxWarp prst="textNoShape">
              <a:avLst/>
            </a:prstTxWarp>
          </a:bodyPr>
          <a:lstStyle/>
          <a:p>
            <a:pPr lvl="0" rtl="0"/>
            <a:r>
              <a:rPr lang="el-GR"/>
              <a:t>Κάντε κλικ για να επεξεργαστείτε το Στυλ κύριου τίτλου</a:t>
            </a:r>
            <a:endParaRPr lang="el-GR" dirty="0"/>
          </a:p>
        </p:txBody>
      </p:sp>
      <p:sp>
        <p:nvSpPr>
          <p:cNvPr id="46084" name="Θέση κειμένου 2"/>
          <p:cNvSpPr>
            <a:spLocks noGrp="1" noChangeArrowheads="1"/>
          </p:cNvSpPr>
          <p:nvPr>
            <p:ph type="body" idx="1"/>
          </p:nvPr>
        </p:nvSpPr>
        <p:spPr bwMode="auto">
          <a:xfrm>
            <a:off x="1143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p>
          <a:p>
            <a:pPr lvl="8" rtl="0"/>
            <a:endParaRPr lang="el-GR" altLang="en-US"/>
          </a:p>
          <a:p>
            <a:pPr lvl="8" rtl="0"/>
            <a:endParaRPr lang="el-GR" altLang="en-US" dirty="0"/>
          </a:p>
        </p:txBody>
      </p:sp>
      <p:sp>
        <p:nvSpPr>
          <p:cNvPr id="46085" name="Θέση ημερομηνίας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lvl1pPr>
              <a:spcBef>
                <a:spcPct val="0"/>
              </a:spcBef>
              <a:buClrTx/>
              <a:buSzTx/>
              <a:buFontTx/>
              <a:buNone/>
              <a:defRPr sz="1000">
                <a:latin typeface="Arial" panose="020B0604020202020204" pitchFamily="34" charset="0"/>
              </a:defRPr>
            </a:lvl1pPr>
          </a:lstStyle>
          <a:p>
            <a:fld id="{E481B463-6DFC-4EC6-99E9-4E4AEBEEB092}" type="datetime1">
              <a:rPr lang="el-GR" altLang="en-US" smtClean="0"/>
              <a:t>16/2/2024</a:t>
            </a:fld>
            <a:endParaRPr lang="el-GR" altLang="en-US" dirty="0"/>
          </a:p>
        </p:txBody>
      </p:sp>
      <p:sp>
        <p:nvSpPr>
          <p:cNvPr id="46086" name="Θέση υποσέλιδου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lvl1pPr algn="ctr">
              <a:spcBef>
                <a:spcPct val="0"/>
              </a:spcBef>
              <a:buClrTx/>
              <a:buSzTx/>
              <a:buFontTx/>
              <a:buNone/>
              <a:defRPr sz="1000">
                <a:latin typeface="Arial" panose="020B0604020202020204" pitchFamily="34" charset="0"/>
              </a:defRPr>
            </a:lvl1pPr>
          </a:lstStyle>
          <a:p>
            <a:r>
              <a:rPr lang="el-GR"/>
              <a:t>Προσθήκη υποσέλιδου</a:t>
            </a:r>
            <a:endParaRPr lang="el-GR" dirty="0"/>
          </a:p>
        </p:txBody>
      </p:sp>
      <p:sp>
        <p:nvSpPr>
          <p:cNvPr id="46087" name="Θέση αριθμού διαφάνειας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lvl1pPr algn="r">
              <a:spcBef>
                <a:spcPct val="0"/>
              </a:spcBef>
              <a:buClrTx/>
              <a:buSzTx/>
              <a:buFontTx/>
              <a:buNone/>
              <a:defRPr sz="1000">
                <a:latin typeface="Arial" panose="020B0604020202020204" pitchFamily="34" charset="0"/>
              </a:defRPr>
            </a:lvl1pPr>
          </a:lstStyle>
          <a:p>
            <a:fld id="{D7E5119E-5338-4B55-81DC-57EAC9440FD0}" type="slidenum">
              <a:rPr lang="el-GR" altLang="en-US" smtClean="0"/>
              <a:pPr/>
              <a:t>‹#›</a:t>
            </a:fld>
            <a:endParaRPr lang="el-GR" altLang="en-US" dirty="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dt="0"/>
  <p:txStyles>
    <p:titleStyle>
      <a:lvl1pPr algn="l" rtl="0" eaLnBrk="1" fontAlgn="base" hangingPunct="1">
        <a:spcBef>
          <a:spcPct val="0"/>
        </a:spcBef>
        <a:spcAft>
          <a:spcPct val="0"/>
        </a:spcAft>
        <a:defRPr sz="3600" b="1">
          <a:solidFill>
            <a:schemeClr val="tx2"/>
          </a:solidFill>
          <a:latin typeface="Arial" panose="020B060402020202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Arial" panose="020B0604020202020204" pitchFamily="34" charset="0"/>
          <a:ea typeface="+mn-ea"/>
          <a:cs typeface="+mn-cs"/>
        </a:defRPr>
      </a:lvl1pPr>
      <a:lvl2pPr marL="692150" indent="-347663" algn="l" rtl="0" eaLnBrk="1" fontAlgn="base" hangingPunct="1">
        <a:spcBef>
          <a:spcPct val="0"/>
        </a:spcBef>
        <a:spcAft>
          <a:spcPct val="25000"/>
        </a:spcAft>
        <a:buClr>
          <a:schemeClr val="accent2">
            <a:lumMod val="75000"/>
          </a:schemeClr>
        </a:buClr>
        <a:buSzPct val="55000"/>
        <a:buFont typeface="Wingdings" pitchFamily="2" charset="2"/>
        <a:buChar char="l"/>
        <a:defRPr sz="2400">
          <a:solidFill>
            <a:schemeClr val="tx1"/>
          </a:solidFill>
          <a:latin typeface="Arial" panose="020B0604020202020204" pitchFamily="34" charset="0"/>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Arial" panose="020B0604020202020204" pitchFamily="34" charset="0"/>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Arial" panose="020B0604020202020204" pitchFamily="34" charset="0"/>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Arial" panose="020B0604020202020204" pitchFamily="34" charset="0"/>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Arial" panose="020B0604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commissioner@informationcommissioner.gov.c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70486D98-0B9B-4C4E-A25F-64BA4C5DBB94}"/>
              </a:ext>
            </a:extLst>
          </p:cNvPr>
          <p:cNvSpPr>
            <a:spLocks noGrp="1"/>
          </p:cNvSpPr>
          <p:nvPr>
            <p:ph type="ctrTitle"/>
          </p:nvPr>
        </p:nvSpPr>
        <p:spPr/>
        <p:txBody>
          <a:bodyPr rtlCol="0"/>
          <a:lstStyle/>
          <a:p>
            <a:pPr algn="ctr" rtl="0"/>
            <a:r>
              <a:rPr lang="el-GR" dirty="0">
                <a:latin typeface="Arial" panose="020B0604020202020204" pitchFamily="34" charset="0"/>
              </a:rPr>
              <a:t>Εκπαίδευση</a:t>
            </a:r>
            <a:br>
              <a:rPr lang="el-GR" dirty="0">
                <a:latin typeface="Arial" panose="020B0604020202020204" pitchFamily="34" charset="0"/>
              </a:rPr>
            </a:br>
            <a:r>
              <a:rPr lang="el-GR" dirty="0">
                <a:latin typeface="Arial" panose="020B0604020202020204" pitchFamily="34" charset="0"/>
              </a:rPr>
              <a:t>Υπευθύνων Προστασίας Δεδομένων </a:t>
            </a:r>
          </a:p>
        </p:txBody>
      </p:sp>
      <p:sp>
        <p:nvSpPr>
          <p:cNvPr id="3" name="TextBox 2">
            <a:extLst>
              <a:ext uri="{FF2B5EF4-FFF2-40B4-BE49-F238E27FC236}">
                <a16:creationId xmlns:a16="http://schemas.microsoft.com/office/drawing/2014/main" id="{92B7CA78-CDF3-AFEC-24BE-88A5576AA91D}"/>
              </a:ext>
            </a:extLst>
          </p:cNvPr>
          <p:cNvSpPr txBox="1"/>
          <p:nvPr/>
        </p:nvSpPr>
        <p:spPr>
          <a:xfrm>
            <a:off x="755576" y="4437112"/>
            <a:ext cx="6061720" cy="1224951"/>
          </a:xfrm>
          <a:prstGeom prst="rect">
            <a:avLst/>
          </a:prstGeom>
          <a:noFill/>
        </p:spPr>
        <p:txBody>
          <a:bodyPr wrap="square">
            <a:spAutoFit/>
          </a:bodyPr>
          <a:lstStyle/>
          <a:p>
            <a:pPr>
              <a:buNone/>
            </a:pPr>
            <a:r>
              <a:rPr lang="el-GR" sz="1600" b="1" dirty="0">
                <a:solidFill>
                  <a:srgbClr val="330066"/>
                </a:solidFill>
                <a:latin typeface="Arial" panose="020B0604020202020204" pitchFamily="34" charset="0"/>
                <a:cs typeface="Arial" panose="020B0604020202020204" pitchFamily="34" charset="0"/>
              </a:rPr>
              <a:t>Ειρήνη Λοϊζίδου Νικολαΐδου</a:t>
            </a:r>
          </a:p>
          <a:p>
            <a:pPr>
              <a:buNone/>
            </a:pPr>
            <a:r>
              <a:rPr lang="el-GR" sz="1600" dirty="0">
                <a:latin typeface="Arial" panose="020B0604020202020204" pitchFamily="34" charset="0"/>
                <a:cs typeface="Arial" panose="020B0604020202020204" pitchFamily="34" charset="0"/>
              </a:rPr>
              <a:t>Επίτροπος Προστασίας Δεδομένων Προσωπικού Χαρακτήρα </a:t>
            </a:r>
            <a:endParaRPr lang="en-US" sz="1600" dirty="0">
              <a:latin typeface="Arial" panose="020B0604020202020204" pitchFamily="34" charset="0"/>
              <a:cs typeface="Arial" panose="020B0604020202020204" pitchFamily="34" charset="0"/>
            </a:endParaRPr>
          </a:p>
          <a:p>
            <a:pPr>
              <a:buNone/>
            </a:pPr>
            <a:r>
              <a:rPr lang="el-GR" sz="1600" dirty="0">
                <a:latin typeface="Arial" panose="020B0604020202020204" pitchFamily="34" charset="0"/>
                <a:cs typeface="Arial" panose="020B0604020202020204" pitchFamily="34" charset="0"/>
              </a:rPr>
              <a:t>Επίτροπος Πληροφοριών</a:t>
            </a:r>
          </a:p>
          <a:p>
            <a:pPr>
              <a:buNone/>
            </a:pPr>
            <a:r>
              <a:rPr lang="el-GR" sz="1600" dirty="0">
                <a:latin typeface="Arial" panose="020B0604020202020204" pitchFamily="34" charset="0"/>
                <a:cs typeface="Arial" panose="020B0604020202020204" pitchFamily="34" charset="0"/>
              </a:rPr>
              <a:t>Αντιπρόεδρος Ευρωπαϊκού Συμβουλίου Προστασίας Δεδομένων</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9484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C6814B-3E46-4B4F-A449-2D17ABFA3371}"/>
              </a:ext>
            </a:extLst>
          </p:cNvPr>
          <p:cNvSpPr>
            <a:spLocks noGrp="1"/>
          </p:cNvSpPr>
          <p:nvPr>
            <p:ph type="title"/>
          </p:nvPr>
        </p:nvSpPr>
        <p:spPr>
          <a:xfrm>
            <a:off x="899592" y="274637"/>
            <a:ext cx="7984232" cy="1295400"/>
          </a:xfrm>
        </p:spPr>
        <p:txBody>
          <a:bodyPr rtlCol="0"/>
          <a:lstStyle/>
          <a:p>
            <a:pPr rtl="0"/>
            <a:r>
              <a:rPr lang="el-GR" sz="3200" dirty="0">
                <a:solidFill>
                  <a:srgbClr val="330066"/>
                </a:solidFill>
              </a:rPr>
              <a:t>Υπεύθυνος Προστασίας Δεδομένων</a:t>
            </a:r>
            <a:br>
              <a:rPr lang="el-GR" sz="3200" dirty="0">
                <a:solidFill>
                  <a:srgbClr val="330066"/>
                </a:solidFill>
              </a:rPr>
            </a:br>
            <a:r>
              <a:rPr lang="el-GR" sz="3200" dirty="0">
                <a:solidFill>
                  <a:srgbClr val="330066"/>
                </a:solidFill>
              </a:rPr>
              <a:t>(Άρθρα 37-39 ΓΚΠΔ)</a:t>
            </a:r>
            <a:endParaRPr lang="el-GR" sz="3200" dirty="0">
              <a:solidFill>
                <a:srgbClr val="330066"/>
              </a:solidFill>
              <a:latin typeface="Arial" panose="020B0604020202020204" pitchFamily="34" charset="0"/>
            </a:endParaRPr>
          </a:p>
        </p:txBody>
      </p:sp>
      <p:sp>
        <p:nvSpPr>
          <p:cNvPr id="3" name="Θέση περιεχομένου 2">
            <a:extLst>
              <a:ext uri="{FF2B5EF4-FFF2-40B4-BE49-F238E27FC236}">
                <a16:creationId xmlns:a16="http://schemas.microsoft.com/office/drawing/2014/main" id="{D10EF433-027F-45C1-8F3B-BF207D9F4678}"/>
              </a:ext>
            </a:extLst>
          </p:cNvPr>
          <p:cNvSpPr>
            <a:spLocks noGrp="1"/>
          </p:cNvSpPr>
          <p:nvPr>
            <p:ph idx="1"/>
          </p:nvPr>
        </p:nvSpPr>
        <p:spPr/>
        <p:txBody>
          <a:bodyPr rtlCol="0">
            <a:normAutofit/>
          </a:bodyPr>
          <a:lstStyle/>
          <a:p>
            <a:pPr algn="just"/>
            <a:endParaRPr lang="el-GR" sz="2000" dirty="0">
              <a:solidFill>
                <a:schemeClr val="tx1"/>
              </a:solidFill>
              <a:latin typeface="Arial" panose="020B0604020202020204" pitchFamily="34" charset="0"/>
              <a:cs typeface="Arial" panose="020B0604020202020204" pitchFamily="34" charset="0"/>
            </a:endParaRP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Οι Δημόσιες Αρχές </a:t>
            </a:r>
            <a:r>
              <a:rPr lang="el-GR" sz="1800" dirty="0">
                <a:cs typeface="Arial" panose="020B0604020202020204" pitchFamily="34" charset="0"/>
              </a:rPr>
              <a:t>έχουν υποχρέωση </a:t>
            </a:r>
            <a:r>
              <a:rPr lang="el-GR" sz="1800" dirty="0">
                <a:solidFill>
                  <a:schemeClr val="tx1"/>
                </a:solidFill>
                <a:latin typeface="Arial" panose="020B0604020202020204" pitchFamily="34" charset="0"/>
                <a:cs typeface="Arial" panose="020B0604020202020204" pitchFamily="34" charset="0"/>
              </a:rPr>
              <a:t>να ορίσουν Υπεύθυνο Προστασίας Δεδομένων (Άρθρο 37 του ΓΚΠΔ).</a:t>
            </a:r>
          </a:p>
          <a:p>
            <a:pPr marL="388620" indent="-342900" algn="just">
              <a:buFont typeface="Arial" panose="020B0604020202020204" pitchFamily="34" charset="0"/>
              <a:buChar char="•"/>
            </a:pPr>
            <a:endParaRPr lang="el-GR" sz="1800" dirty="0">
              <a:solidFill>
                <a:schemeClr val="tx1"/>
              </a:solidFill>
              <a:latin typeface="Arial" panose="020B0604020202020204" pitchFamily="34" charset="0"/>
              <a:cs typeface="Arial" panose="020B0604020202020204" pitchFamily="34" charset="0"/>
            </a:endParaRP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Αποτελεί το σημείο επαφής με την Εποπτική Αρχή.</a:t>
            </a:r>
          </a:p>
          <a:p>
            <a:pPr marL="388620" indent="-342900" algn="just">
              <a:buFont typeface="Arial" panose="020B0604020202020204" pitchFamily="34" charset="0"/>
              <a:buChar char="•"/>
            </a:pPr>
            <a:endParaRPr lang="el-GR" sz="1800" dirty="0">
              <a:solidFill>
                <a:schemeClr val="tx1"/>
              </a:solidFill>
              <a:latin typeface="Arial" panose="020B0604020202020204" pitchFamily="34" charset="0"/>
              <a:cs typeface="Arial" panose="020B0604020202020204" pitchFamily="34" charset="0"/>
            </a:endParaRP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Τα στοιχεία επικοινωνίας του Υπεύθυνου Προστασίας Δεδομένων </a:t>
            </a:r>
            <a:r>
              <a:rPr lang="el-GR" sz="1800" b="1" dirty="0">
                <a:solidFill>
                  <a:schemeClr val="tx1"/>
                </a:solidFill>
                <a:latin typeface="Arial" panose="020B0604020202020204" pitchFamily="34" charset="0"/>
                <a:cs typeface="Arial" panose="020B0604020202020204" pitchFamily="34" charset="0"/>
              </a:rPr>
              <a:t>δημοσιεύονται</a:t>
            </a:r>
            <a:r>
              <a:rPr lang="el-GR" sz="1800" dirty="0">
                <a:solidFill>
                  <a:schemeClr val="tx1"/>
                </a:solidFill>
                <a:latin typeface="Arial" panose="020B0604020202020204" pitchFamily="34" charset="0"/>
                <a:cs typeface="Arial" panose="020B0604020202020204" pitchFamily="34" charset="0"/>
              </a:rPr>
              <a:t> και </a:t>
            </a:r>
            <a:r>
              <a:rPr lang="el-GR" sz="1800" b="1" dirty="0">
                <a:solidFill>
                  <a:schemeClr val="tx1"/>
                </a:solidFill>
                <a:latin typeface="Arial" panose="020B0604020202020204" pitchFamily="34" charset="0"/>
                <a:cs typeface="Arial" panose="020B0604020202020204" pitchFamily="34" charset="0"/>
              </a:rPr>
              <a:t>ανακοινώνονται στην Εποπτική Αρχή.</a:t>
            </a:r>
          </a:p>
          <a:p>
            <a:pPr algn="just"/>
            <a:endParaRPr lang="el-GR" sz="1800" b="1" dirty="0">
              <a:solidFill>
                <a:schemeClr val="tx1"/>
              </a:solidFill>
              <a:latin typeface="Arial" panose="020B0604020202020204" pitchFamily="34" charset="0"/>
              <a:cs typeface="Arial" panose="020B0604020202020204" pitchFamily="34" charset="0"/>
            </a:endParaRP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Αποφαίνεται για τα ζητήματα τα οποία σχετίζονται με την προστασία δεδομένων προσωπικού χαρακτήρα.</a:t>
            </a:r>
          </a:p>
          <a:p>
            <a:pPr marL="388620" indent="-342900" algn="just">
              <a:buFont typeface="Arial" panose="020B0604020202020204" pitchFamily="34" charset="0"/>
              <a:buChar char="•"/>
            </a:pPr>
            <a:endParaRPr lang="el-GR" sz="1800" dirty="0">
              <a:solidFill>
                <a:schemeClr val="tx1"/>
              </a:solidFill>
              <a:latin typeface="Arial" panose="020B0604020202020204" pitchFamily="34" charset="0"/>
              <a:cs typeface="Arial" panose="020B0604020202020204" pitchFamily="34" charset="0"/>
            </a:endParaRP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Δεσμεύεται από την τήρηση απορρήτου και εμπιστευτικότητας.</a:t>
            </a:r>
          </a:p>
          <a:p>
            <a:pPr marL="388620" indent="-342900" algn="just">
              <a:buFont typeface="Arial" panose="020B0604020202020204" pitchFamily="34" charset="0"/>
              <a:buChar char="•"/>
            </a:pPr>
            <a:endParaRPr lang="el-GR" sz="1800" dirty="0">
              <a:solidFill>
                <a:schemeClr val="tx1"/>
              </a:solidFill>
              <a:latin typeface="Arial" panose="020B0604020202020204" pitchFamily="34" charset="0"/>
              <a:cs typeface="Arial" panose="020B0604020202020204" pitchFamily="34" charset="0"/>
            </a:endParaRPr>
          </a:p>
          <a:p>
            <a:pPr algn="just"/>
            <a:endParaRPr lang="el-GR" sz="2000" dirty="0">
              <a:cs typeface="Arial" panose="020B0604020202020204" pitchFamily="34" charset="0"/>
            </a:endParaRPr>
          </a:p>
        </p:txBody>
      </p:sp>
      <p:sp>
        <p:nvSpPr>
          <p:cNvPr id="4" name="Slide Number Placeholder 3">
            <a:extLst>
              <a:ext uri="{FF2B5EF4-FFF2-40B4-BE49-F238E27FC236}">
                <a16:creationId xmlns:a16="http://schemas.microsoft.com/office/drawing/2014/main" id="{CE62C5C6-9BD8-7439-67D1-27E45E36F64F}"/>
              </a:ext>
            </a:extLst>
          </p:cNvPr>
          <p:cNvSpPr>
            <a:spLocks noGrp="1"/>
          </p:cNvSpPr>
          <p:nvPr>
            <p:ph type="sldNum" sz="quarter" idx="12"/>
          </p:nvPr>
        </p:nvSpPr>
        <p:spPr/>
        <p:txBody>
          <a:bodyPr/>
          <a:lstStyle/>
          <a:p>
            <a:fld id="{71C6F290-D301-4864-9490-340EF11588D9}" type="slidenum">
              <a:rPr lang="el-GR" altLang="en-US" smtClean="0"/>
              <a:pPr/>
              <a:t>10</a:t>
            </a:fld>
            <a:endParaRPr lang="el-GR" altLang="en-US" dirty="0"/>
          </a:p>
        </p:txBody>
      </p:sp>
    </p:spTree>
    <p:extLst>
      <p:ext uri="{BB962C8B-B14F-4D97-AF65-F5344CB8AC3E}">
        <p14:creationId xmlns:p14="http://schemas.microsoft.com/office/powerpoint/2010/main" val="2544949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E34B3F-E709-8FD3-008E-FACBCC7EF51E}"/>
            </a:ext>
          </a:extLst>
        </p:cNvPr>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3C39A34-E8B6-B17D-0C64-AB05682F7233}"/>
              </a:ext>
            </a:extLst>
          </p:cNvPr>
          <p:cNvSpPr>
            <a:spLocks noGrp="1"/>
          </p:cNvSpPr>
          <p:nvPr>
            <p:ph idx="1"/>
          </p:nvPr>
        </p:nvSpPr>
        <p:spPr>
          <a:xfrm>
            <a:off x="1143000" y="1844824"/>
            <a:ext cx="7317432" cy="5688632"/>
          </a:xfrm>
        </p:spPr>
        <p:txBody>
          <a:bodyPr rtlCol="0">
            <a:normAutofit/>
          </a:bodyPr>
          <a:lstStyle/>
          <a:p>
            <a:pPr marL="388620" indent="-342900" algn="just">
              <a:buFont typeface="Wingdings" panose="05000000000000000000" pitchFamily="2" charset="2"/>
              <a:buChar char="Ø"/>
            </a:pPr>
            <a:r>
              <a:rPr lang="el-GR" sz="1800" b="1" dirty="0">
                <a:solidFill>
                  <a:schemeClr val="tx1"/>
                </a:solidFill>
                <a:latin typeface="Arial" panose="020B0604020202020204" pitchFamily="34" charset="0"/>
                <a:cs typeface="Arial" panose="020B0604020202020204" pitchFamily="34" charset="0"/>
              </a:rPr>
              <a:t>Επικοινωνία με τα υποκείμενα των δεδομένων </a:t>
            </a:r>
          </a:p>
          <a:p>
            <a:pPr marL="388620" indent="-342900" algn="just">
              <a:buFont typeface="Wingdings" panose="05000000000000000000" pitchFamily="2" charset="2"/>
              <a:buChar char="Ø"/>
            </a:pPr>
            <a:endParaRPr lang="el-GR" sz="1800" dirty="0">
              <a:cs typeface="Arial" panose="020B0604020202020204" pitchFamily="34" charset="0"/>
            </a:endParaRPr>
          </a:p>
          <a:p>
            <a:pPr marL="388620" indent="-342900" algn="just">
              <a:buFont typeface="Arial" panose="020B0604020202020204" pitchFamily="34" charset="0"/>
              <a:buChar char="•"/>
            </a:pPr>
            <a:r>
              <a:rPr lang="el-GR" sz="1800" dirty="0">
                <a:cs typeface="Arial" panose="020B0604020202020204" pitchFamily="34" charset="0"/>
              </a:rPr>
              <a:t>Γ</a:t>
            </a:r>
            <a:r>
              <a:rPr lang="el-GR" sz="1800" dirty="0">
                <a:solidFill>
                  <a:schemeClr val="tx1"/>
                </a:solidFill>
                <a:latin typeface="Arial" panose="020B0604020202020204" pitchFamily="34" charset="0"/>
                <a:cs typeface="Arial" panose="020B0604020202020204" pitchFamily="34" charset="0"/>
              </a:rPr>
              <a:t>ια κάθε ζήτημα (παράπονο / ερώτημα) σχετικό με την επεξεργασία των δεδομένων τους. </a:t>
            </a:r>
          </a:p>
          <a:p>
            <a:pPr marL="388620" indent="-342900" algn="just">
              <a:buFont typeface="Arial" panose="020B0604020202020204" pitchFamily="34" charset="0"/>
              <a:buChar char="•"/>
            </a:pPr>
            <a:endParaRPr lang="el-GR" sz="1800" dirty="0">
              <a:solidFill>
                <a:schemeClr val="tx1"/>
              </a:solidFill>
              <a:latin typeface="Arial" panose="020B0604020202020204" pitchFamily="34" charset="0"/>
              <a:cs typeface="Arial" panose="020B0604020202020204" pitchFamily="34" charset="0"/>
            </a:endParaRPr>
          </a:p>
          <a:p>
            <a:pPr marL="388620" indent="-342900" algn="just">
              <a:buFont typeface="Arial" panose="020B0604020202020204" pitchFamily="34" charset="0"/>
              <a:buChar char="•"/>
            </a:pPr>
            <a:r>
              <a:rPr lang="el-GR" sz="1800" dirty="0">
                <a:cs typeface="Arial" panose="020B0604020202020204" pitchFamily="34" charset="0"/>
              </a:rPr>
              <a:t>Για </a:t>
            </a:r>
            <a:r>
              <a:rPr lang="el-GR" sz="1800" dirty="0">
                <a:solidFill>
                  <a:schemeClr val="tx1"/>
                </a:solidFill>
                <a:latin typeface="Arial" panose="020B0604020202020204" pitchFamily="34" charset="0"/>
                <a:cs typeface="Arial" panose="020B0604020202020204" pitchFamily="34" charset="0"/>
              </a:rPr>
              <a:t>την άσκηση των δικαιωμάτων τους.</a:t>
            </a:r>
          </a:p>
          <a:p>
            <a:pPr marL="388620" indent="-342900" algn="just">
              <a:buFont typeface="Arial" panose="020B0604020202020204" pitchFamily="34" charset="0"/>
              <a:buChar char="•"/>
            </a:pPr>
            <a:endParaRPr lang="el-GR" sz="1800" dirty="0">
              <a:solidFill>
                <a:schemeClr val="tx1"/>
              </a:solidFill>
              <a:latin typeface="Arial" panose="020B0604020202020204" pitchFamily="34" charset="0"/>
              <a:cs typeface="Arial" panose="020B0604020202020204" pitchFamily="34" charset="0"/>
            </a:endParaRPr>
          </a:p>
          <a:p>
            <a:pPr lvl="1" algn="just"/>
            <a:r>
              <a:rPr lang="el-GR" sz="1800" dirty="0">
                <a:solidFill>
                  <a:schemeClr val="tx1"/>
                </a:solidFill>
                <a:latin typeface="Arial" panose="020B0604020202020204" pitchFamily="34" charset="0"/>
                <a:cs typeface="Arial" panose="020B0604020202020204" pitchFamily="34" charset="0"/>
              </a:rPr>
              <a:t>Ο υπεύθυνος επεξεργασίας απαντά στο αίτημα του υποκειμένου των δεδομένων, για άσκηση των δικαιωμάτων του, εντός ενός μηνός. </a:t>
            </a:r>
          </a:p>
          <a:p>
            <a:pPr lvl="1" algn="just"/>
            <a:endParaRPr lang="el-GR" sz="1800" dirty="0">
              <a:cs typeface="Arial" panose="020B0604020202020204" pitchFamily="34" charset="0"/>
            </a:endParaRPr>
          </a:p>
          <a:p>
            <a:pPr lvl="1" algn="just"/>
            <a:r>
              <a:rPr lang="el-GR" sz="1800" dirty="0">
                <a:solidFill>
                  <a:schemeClr val="tx1"/>
                </a:solidFill>
                <a:latin typeface="Arial" panose="020B0604020202020204" pitchFamily="34" charset="0"/>
                <a:cs typeface="Arial" panose="020B0604020202020204" pitchFamily="34" charset="0"/>
              </a:rPr>
              <a:t>Η εν λόγω προθεσμία μπορεί να παραταθεί κατά δύο ακόμη μήνες, εφόσον απαιτείται. Το υποκείμενο των δεδομένων ενημερώνεται για την εν λόγω παράταση και για τους λόγους της καθυστέρησης. </a:t>
            </a:r>
          </a:p>
        </p:txBody>
      </p:sp>
      <p:sp>
        <p:nvSpPr>
          <p:cNvPr id="5" name="Τίτλος 1">
            <a:extLst>
              <a:ext uri="{FF2B5EF4-FFF2-40B4-BE49-F238E27FC236}">
                <a16:creationId xmlns:a16="http://schemas.microsoft.com/office/drawing/2014/main" id="{D599C316-8053-A3B3-7BD7-87423B811B02}"/>
              </a:ext>
            </a:extLst>
          </p:cNvPr>
          <p:cNvSpPr>
            <a:spLocks noGrp="1"/>
          </p:cNvSpPr>
          <p:nvPr>
            <p:ph type="title"/>
          </p:nvPr>
        </p:nvSpPr>
        <p:spPr>
          <a:xfrm>
            <a:off x="1144040" y="548680"/>
            <a:ext cx="8108479" cy="1152128"/>
          </a:xfrm>
        </p:spPr>
        <p:txBody>
          <a:bodyPr rtlCol="0"/>
          <a:lstStyle/>
          <a:p>
            <a:pPr rtl="0"/>
            <a:r>
              <a:rPr lang="el-GR" sz="2800" dirty="0">
                <a:solidFill>
                  <a:srgbClr val="330066"/>
                </a:solidFill>
              </a:rPr>
              <a:t>Οι υποχρεώσεις </a:t>
            </a:r>
            <a:br>
              <a:rPr lang="el-GR" sz="2800" dirty="0">
                <a:solidFill>
                  <a:srgbClr val="330066"/>
                </a:solidFill>
              </a:rPr>
            </a:br>
            <a:r>
              <a:rPr lang="el-GR" sz="2800" dirty="0">
                <a:solidFill>
                  <a:srgbClr val="330066"/>
                </a:solidFill>
              </a:rPr>
              <a:t>του υπευθύνου επεξεργασίας </a:t>
            </a:r>
            <a:br>
              <a:rPr lang="el-GR" sz="2800" dirty="0">
                <a:solidFill>
                  <a:srgbClr val="330066"/>
                </a:solidFill>
              </a:rPr>
            </a:br>
            <a:r>
              <a:rPr lang="el-GR" sz="2800" dirty="0">
                <a:solidFill>
                  <a:srgbClr val="330066"/>
                </a:solidFill>
              </a:rPr>
              <a:t>οι οποίες εκτελούνται από τον ΥΠΔ</a:t>
            </a:r>
            <a:endParaRPr lang="el-GR" sz="2800" dirty="0">
              <a:solidFill>
                <a:srgbClr val="330066"/>
              </a:solidFill>
              <a:latin typeface="Arial" panose="020B0604020202020204" pitchFamily="34" charset="0"/>
            </a:endParaRPr>
          </a:p>
        </p:txBody>
      </p:sp>
      <p:sp>
        <p:nvSpPr>
          <p:cNvPr id="2" name="Slide Number Placeholder 1">
            <a:extLst>
              <a:ext uri="{FF2B5EF4-FFF2-40B4-BE49-F238E27FC236}">
                <a16:creationId xmlns:a16="http://schemas.microsoft.com/office/drawing/2014/main" id="{6F52DFFB-5AD1-BD2D-6510-9C6BFDFAC433}"/>
              </a:ext>
            </a:extLst>
          </p:cNvPr>
          <p:cNvSpPr>
            <a:spLocks noGrp="1"/>
          </p:cNvSpPr>
          <p:nvPr>
            <p:ph type="sldNum" sz="quarter" idx="12"/>
          </p:nvPr>
        </p:nvSpPr>
        <p:spPr/>
        <p:txBody>
          <a:bodyPr/>
          <a:lstStyle/>
          <a:p>
            <a:fld id="{71C6F290-D301-4864-9490-340EF11588D9}" type="slidenum">
              <a:rPr lang="el-GR" altLang="en-US" smtClean="0"/>
              <a:pPr/>
              <a:t>11</a:t>
            </a:fld>
            <a:endParaRPr lang="el-GR" altLang="en-US" dirty="0"/>
          </a:p>
        </p:txBody>
      </p:sp>
    </p:spTree>
    <p:extLst>
      <p:ext uri="{BB962C8B-B14F-4D97-AF65-F5344CB8AC3E}">
        <p14:creationId xmlns:p14="http://schemas.microsoft.com/office/powerpoint/2010/main" val="61897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67B25F-D601-F979-6C63-E8EB702A81B2}"/>
            </a:ext>
          </a:extLst>
        </p:cNvPr>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FDF0767-AAF8-47D4-FC4B-EBEDD86DA0F4}"/>
              </a:ext>
            </a:extLst>
          </p:cNvPr>
          <p:cNvSpPr>
            <a:spLocks noGrp="1"/>
          </p:cNvSpPr>
          <p:nvPr>
            <p:ph idx="1"/>
          </p:nvPr>
        </p:nvSpPr>
        <p:spPr>
          <a:xfrm>
            <a:off x="1143000" y="1412776"/>
            <a:ext cx="7317432" cy="5688632"/>
          </a:xfrm>
        </p:spPr>
        <p:txBody>
          <a:bodyPr rtlCol="0">
            <a:normAutofit/>
          </a:bodyPr>
          <a:lstStyle/>
          <a:p>
            <a:pPr marL="388620" indent="-342900" algn="just">
              <a:buFont typeface="Wingdings" panose="05000000000000000000" pitchFamily="2" charset="2"/>
              <a:buChar char="Ø"/>
            </a:pPr>
            <a:r>
              <a:rPr lang="el-GR" sz="1800" b="1" dirty="0">
                <a:solidFill>
                  <a:schemeClr val="tx1"/>
                </a:solidFill>
                <a:latin typeface="Arial" panose="020B0604020202020204" pitchFamily="34" charset="0"/>
                <a:cs typeface="Arial" panose="020B0604020202020204" pitchFamily="34" charset="0"/>
              </a:rPr>
              <a:t>Ετοιμασία Πολιτικής Προστασίας Δεδομένων</a:t>
            </a:r>
          </a:p>
          <a:p>
            <a:pPr marL="388620" indent="-342900" algn="just">
              <a:buFont typeface="Wingdings" panose="05000000000000000000" pitchFamily="2" charset="2"/>
              <a:buChar char="Ø"/>
            </a:pPr>
            <a:endParaRPr lang="el-GR" sz="1800" dirty="0">
              <a:cs typeface="Arial" panose="020B0604020202020204" pitchFamily="34" charset="0"/>
            </a:endParaRPr>
          </a:p>
          <a:p>
            <a:pPr marL="331470" indent="-28575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Αποσκοπεί στην ενη</a:t>
            </a:r>
            <a:r>
              <a:rPr lang="el-GR" sz="1800" dirty="0">
                <a:cs typeface="Arial" panose="020B0604020202020204" pitchFamily="34" charset="0"/>
              </a:rPr>
              <a:t>μέρωση των υποκειμένων των δεδομένων (λειτουργών και πολιτών), σχετικά με την επεξεργασία που διενεργείται.</a:t>
            </a:r>
          </a:p>
          <a:p>
            <a:pPr marL="331470" indent="-285750" algn="just">
              <a:buFont typeface="Arial" panose="020B0604020202020204" pitchFamily="34" charset="0"/>
              <a:buChar char="•"/>
            </a:pPr>
            <a:endParaRPr lang="el-GR" sz="1800" dirty="0">
              <a:cs typeface="Arial" panose="020B0604020202020204" pitchFamily="34" charset="0"/>
            </a:endParaRPr>
          </a:p>
          <a:p>
            <a:pPr marL="331470" indent="-28575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Περιλαμβάνει:</a:t>
            </a:r>
            <a:endParaRPr lang="el-GR" sz="1800" dirty="0">
              <a:cs typeface="Arial" panose="020B0604020202020204" pitchFamily="34" charset="0"/>
            </a:endParaRPr>
          </a:p>
          <a:p>
            <a:pPr marL="977900" lvl="1" indent="-28575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Τη φύση της επεξεργασίας</a:t>
            </a:r>
          </a:p>
          <a:p>
            <a:pPr marL="977900" lvl="1" indent="-28575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Τον υπε</a:t>
            </a:r>
            <a:r>
              <a:rPr lang="el-GR" sz="1800" dirty="0">
                <a:cs typeface="Arial" panose="020B0604020202020204" pitchFamily="34" charset="0"/>
              </a:rPr>
              <a:t>ύθυνο επεξεργασίας</a:t>
            </a:r>
          </a:p>
          <a:p>
            <a:pPr marL="977900" lvl="1" indent="-28575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Τα δεδομένα που τυγχάνουν επεξεργασίας</a:t>
            </a:r>
          </a:p>
          <a:p>
            <a:pPr marL="977900" lvl="1" indent="-285750" algn="just">
              <a:buFont typeface="Arial" panose="020B0604020202020204" pitchFamily="34" charset="0"/>
              <a:buChar char="•"/>
            </a:pPr>
            <a:r>
              <a:rPr lang="el-GR" sz="1800" dirty="0">
                <a:cs typeface="Arial" panose="020B0604020202020204" pitchFamily="34" charset="0"/>
              </a:rPr>
              <a:t>Τον σκοπό και τη νομική βάση της επεξεργασίας</a:t>
            </a:r>
          </a:p>
          <a:p>
            <a:pPr marL="977900" lvl="1" indent="-285750" algn="just">
              <a:buFont typeface="Arial" panose="020B0604020202020204" pitchFamily="34" charset="0"/>
              <a:buChar char="•"/>
            </a:pPr>
            <a:r>
              <a:rPr lang="el-GR" sz="1800" dirty="0">
                <a:cs typeface="Arial" panose="020B0604020202020204" pitchFamily="34" charset="0"/>
              </a:rPr>
              <a:t>Τους αποδέκτες των δεδομένων</a:t>
            </a:r>
          </a:p>
          <a:p>
            <a:pPr marL="977900" lvl="1" indent="-28575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Τα δικαιώματα των υποκειμένων</a:t>
            </a:r>
            <a:r>
              <a:rPr lang="el-GR" sz="1800" dirty="0">
                <a:cs typeface="Arial" panose="020B0604020202020204" pitchFamily="34" charset="0"/>
              </a:rPr>
              <a:t> και τον τρόπο άσκησης αυτών</a:t>
            </a:r>
          </a:p>
          <a:p>
            <a:pPr marL="977900" lvl="1" indent="-285750" algn="just">
              <a:buFont typeface="Arial" panose="020B0604020202020204" pitchFamily="34" charset="0"/>
              <a:buChar char="•"/>
            </a:pPr>
            <a:endParaRPr lang="el-GR" sz="1500" dirty="0">
              <a:cs typeface="Arial" panose="020B0604020202020204" pitchFamily="34" charset="0"/>
            </a:endParaRPr>
          </a:p>
        </p:txBody>
      </p:sp>
      <p:sp>
        <p:nvSpPr>
          <p:cNvPr id="2" name="Slide Number Placeholder 1">
            <a:extLst>
              <a:ext uri="{FF2B5EF4-FFF2-40B4-BE49-F238E27FC236}">
                <a16:creationId xmlns:a16="http://schemas.microsoft.com/office/drawing/2014/main" id="{3E3C120A-417F-E554-D70D-CEB0F07B5FA1}"/>
              </a:ext>
            </a:extLst>
          </p:cNvPr>
          <p:cNvSpPr>
            <a:spLocks noGrp="1"/>
          </p:cNvSpPr>
          <p:nvPr>
            <p:ph type="sldNum" sz="quarter" idx="12"/>
          </p:nvPr>
        </p:nvSpPr>
        <p:spPr/>
        <p:txBody>
          <a:bodyPr/>
          <a:lstStyle/>
          <a:p>
            <a:fld id="{71C6F290-D301-4864-9490-340EF11588D9}" type="slidenum">
              <a:rPr lang="el-GR" altLang="en-US" smtClean="0"/>
              <a:pPr/>
              <a:t>12</a:t>
            </a:fld>
            <a:endParaRPr lang="el-GR" altLang="en-US" dirty="0"/>
          </a:p>
        </p:txBody>
      </p:sp>
    </p:spTree>
    <p:extLst>
      <p:ext uri="{BB962C8B-B14F-4D97-AF65-F5344CB8AC3E}">
        <p14:creationId xmlns:p14="http://schemas.microsoft.com/office/powerpoint/2010/main" val="666689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8419CE-31FA-EE52-F405-2EA35E71FA89}"/>
            </a:ext>
          </a:extLst>
        </p:cNvPr>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92ADF77-F993-9810-E6DC-DF7A1EBDD180}"/>
              </a:ext>
            </a:extLst>
          </p:cNvPr>
          <p:cNvSpPr>
            <a:spLocks noGrp="1"/>
          </p:cNvSpPr>
          <p:nvPr>
            <p:ph idx="1"/>
          </p:nvPr>
        </p:nvSpPr>
        <p:spPr>
          <a:xfrm>
            <a:off x="1143000" y="1628056"/>
            <a:ext cx="7391400" cy="4969296"/>
          </a:xfrm>
        </p:spPr>
        <p:txBody>
          <a:bodyPr rtlCol="0">
            <a:normAutofit/>
          </a:bodyPr>
          <a:lstStyle/>
          <a:p>
            <a:pPr marL="617220" indent="-571500" algn="just">
              <a:buFont typeface="Wingdings" panose="05000000000000000000" pitchFamily="2" charset="2"/>
              <a:buChar char="Ø"/>
            </a:pPr>
            <a:r>
              <a:rPr lang="el-GR" sz="1800" b="1" dirty="0">
                <a:cs typeface="Arial" panose="020B0604020202020204" pitchFamily="34" charset="0"/>
              </a:rPr>
              <a:t>Διενέργεια </a:t>
            </a:r>
            <a:r>
              <a:rPr lang="el-GR" sz="1800" b="1" dirty="0">
                <a:latin typeface="Arial" panose="020B0604020202020204" pitchFamily="34" charset="0"/>
                <a:cs typeface="Arial" panose="020B0604020202020204" pitchFamily="34" charset="0"/>
              </a:rPr>
              <a:t>Εκτίμησης </a:t>
            </a:r>
            <a:r>
              <a:rPr lang="el-GR" sz="1800" b="1" dirty="0">
                <a:cs typeface="Arial" panose="020B0604020202020204" pitchFamily="34" charset="0"/>
              </a:rPr>
              <a:t>Α</a:t>
            </a:r>
            <a:r>
              <a:rPr lang="el-GR" sz="1800" b="1" dirty="0">
                <a:latin typeface="Arial" panose="020B0604020202020204" pitchFamily="34" charset="0"/>
                <a:cs typeface="Arial" panose="020B0604020202020204" pitchFamily="34" charset="0"/>
              </a:rPr>
              <a:t>ντικτύπου </a:t>
            </a:r>
            <a:r>
              <a:rPr lang="el-GR" sz="1800" dirty="0">
                <a:solidFill>
                  <a:schemeClr val="tx1"/>
                </a:solidFill>
                <a:latin typeface="Arial" panose="020B0604020202020204" pitchFamily="34" charset="0"/>
                <a:cs typeface="Arial" panose="020B0604020202020204" pitchFamily="34" charset="0"/>
              </a:rPr>
              <a:t>(Άρθρα 35 και 36 ΓΚΠΔ)</a:t>
            </a:r>
            <a:endParaRPr lang="el-GR" sz="1800" b="1" dirty="0">
              <a:latin typeface="Arial" panose="020B0604020202020204" pitchFamily="34" charset="0"/>
              <a:cs typeface="Arial" panose="020B0604020202020204" pitchFamily="34" charset="0"/>
            </a:endParaRPr>
          </a:p>
          <a:p>
            <a:pPr algn="just"/>
            <a:endParaRPr lang="el-GR" sz="1800" dirty="0"/>
          </a:p>
          <a:p>
            <a:pPr algn="just"/>
            <a:r>
              <a:rPr lang="el-GR" sz="1800" dirty="0">
                <a:cs typeface="Arial" panose="020B0604020202020204" pitchFamily="34" charset="0"/>
              </a:rPr>
              <a:t>Απαιτείται, μεταξύ άλλων, σε περιπτώσεις:</a:t>
            </a:r>
          </a:p>
          <a:p>
            <a:pPr marL="617220" indent="-571500" algn="just">
              <a:buFont typeface="Arial" panose="020B0604020202020204" pitchFamily="34" charset="0"/>
              <a:buChar char="•"/>
            </a:pPr>
            <a:r>
              <a:rPr lang="el-GR" sz="1800" dirty="0">
                <a:cs typeface="Arial" panose="020B0604020202020204" pitchFamily="34" charset="0"/>
              </a:rPr>
              <a:t>Χρήσης Κλειστού Κυκλώματος Βιντεοπαρακολούθησης στον χώρο εργασίας.</a:t>
            </a:r>
          </a:p>
          <a:p>
            <a:pPr marL="617220" indent="-571500" algn="just">
              <a:buFont typeface="Arial" panose="020B0604020202020204" pitchFamily="34" charset="0"/>
              <a:buChar char="•"/>
            </a:pPr>
            <a:r>
              <a:rPr lang="el-GR" sz="1800" dirty="0">
                <a:cs typeface="Arial" panose="020B0604020202020204" pitchFamily="34" charset="0"/>
              </a:rPr>
              <a:t>Επεξεργασίας ευαίσθητων δεδομένων (π.χ. βιομετρικών, δεδομένων υγείας).</a:t>
            </a:r>
          </a:p>
          <a:p>
            <a:pPr marL="617220" indent="-571500" algn="just">
              <a:buFont typeface="Arial" panose="020B0604020202020204" pitchFamily="34" charset="0"/>
              <a:buChar char="•"/>
            </a:pPr>
            <a:r>
              <a:rPr lang="el-GR" sz="1800" dirty="0">
                <a:cs typeface="Arial" panose="020B0604020202020204" pitchFamily="34" charset="0"/>
              </a:rPr>
              <a:t>Διασύνδεσης αρχείων.</a:t>
            </a:r>
          </a:p>
          <a:p>
            <a:pPr marL="617220" indent="-571500" algn="just">
              <a:buFont typeface="Arial" panose="020B0604020202020204" pitchFamily="34" charset="0"/>
              <a:buChar char="•"/>
            </a:pPr>
            <a:r>
              <a:rPr lang="el-GR" sz="1800" dirty="0">
                <a:cs typeface="Arial" panose="020B0604020202020204" pitchFamily="34" charset="0"/>
              </a:rPr>
              <a:t>Εφαρμογής νέων τεχνολογικών λύσεων (π.χ. υπολογιστικό νέφος, νέο μηχανογραφημένο σύστημα).</a:t>
            </a:r>
          </a:p>
          <a:p>
            <a:pPr marL="388620" indent="-342900" algn="just">
              <a:buFont typeface="Arial" panose="020B0604020202020204" pitchFamily="34" charset="0"/>
              <a:buChar char="•"/>
            </a:pPr>
            <a:endParaRPr lang="el-GR" sz="1800" dirty="0">
              <a:cs typeface="Arial" panose="020B0604020202020204" pitchFamily="34" charset="0"/>
            </a:endParaRPr>
          </a:p>
          <a:p>
            <a:pPr algn="just"/>
            <a:r>
              <a:rPr lang="el-GR" sz="1800" dirty="0">
                <a:solidFill>
                  <a:schemeClr val="tx1"/>
                </a:solidFill>
                <a:latin typeface="Arial" panose="020B0604020202020204" pitchFamily="34" charset="0"/>
                <a:cs typeface="Arial" panose="020B0604020202020204" pitchFamily="34" charset="0"/>
              </a:rPr>
              <a:t>Όταν η επεξεργασία προκαλεί υψηλό κίνδυνο ελλείψει μέτρων μετριασμού των κινδύνων, διενεργείται προηγούμενη διαβούλευση με το Γραφείο μου.</a:t>
            </a:r>
          </a:p>
        </p:txBody>
      </p:sp>
      <p:sp>
        <p:nvSpPr>
          <p:cNvPr id="2" name="Slide Number Placeholder 1">
            <a:extLst>
              <a:ext uri="{FF2B5EF4-FFF2-40B4-BE49-F238E27FC236}">
                <a16:creationId xmlns:a16="http://schemas.microsoft.com/office/drawing/2014/main" id="{CEB3F640-F000-7DA3-3140-C075B58A4D7B}"/>
              </a:ext>
            </a:extLst>
          </p:cNvPr>
          <p:cNvSpPr>
            <a:spLocks noGrp="1"/>
          </p:cNvSpPr>
          <p:nvPr>
            <p:ph type="sldNum" sz="quarter" idx="12"/>
          </p:nvPr>
        </p:nvSpPr>
        <p:spPr/>
        <p:txBody>
          <a:bodyPr/>
          <a:lstStyle/>
          <a:p>
            <a:fld id="{71C6F290-D301-4864-9490-340EF11588D9}" type="slidenum">
              <a:rPr lang="el-GR" altLang="en-US" smtClean="0"/>
              <a:pPr/>
              <a:t>13</a:t>
            </a:fld>
            <a:endParaRPr lang="el-GR" altLang="en-US" dirty="0"/>
          </a:p>
        </p:txBody>
      </p:sp>
    </p:spTree>
    <p:extLst>
      <p:ext uri="{BB962C8B-B14F-4D97-AF65-F5344CB8AC3E}">
        <p14:creationId xmlns:p14="http://schemas.microsoft.com/office/powerpoint/2010/main" val="233562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770676-C3D8-C483-4B5C-312D287257F7}"/>
            </a:ext>
          </a:extLst>
        </p:cNvPr>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CF713C1-1771-401E-BE81-1FCD3120BD42}"/>
              </a:ext>
            </a:extLst>
          </p:cNvPr>
          <p:cNvSpPr>
            <a:spLocks noGrp="1"/>
          </p:cNvSpPr>
          <p:nvPr>
            <p:ph idx="1"/>
          </p:nvPr>
        </p:nvSpPr>
        <p:spPr>
          <a:xfrm>
            <a:off x="1143000" y="980728"/>
            <a:ext cx="7317432" cy="5688632"/>
          </a:xfrm>
        </p:spPr>
        <p:txBody>
          <a:bodyPr rtlCol="0">
            <a:normAutofit fontScale="92500" lnSpcReduction="20000"/>
          </a:bodyPr>
          <a:lstStyle/>
          <a:p>
            <a:pPr marL="388620" indent="-342900" algn="just">
              <a:buFont typeface="Wingdings" panose="05000000000000000000" pitchFamily="2" charset="2"/>
              <a:buChar char="Ø"/>
            </a:pPr>
            <a:r>
              <a:rPr lang="el-GR" sz="1900" b="1" dirty="0">
                <a:solidFill>
                  <a:schemeClr val="tx1"/>
                </a:solidFill>
                <a:latin typeface="Arial" panose="020B0604020202020204" pitchFamily="34" charset="0"/>
                <a:cs typeface="Arial" panose="020B0604020202020204" pitchFamily="34" charset="0"/>
              </a:rPr>
              <a:t>Τήρηση αρχείου δραστηριοτήτων επεξεργασίας </a:t>
            </a:r>
          </a:p>
          <a:p>
            <a:pPr algn="just"/>
            <a:r>
              <a:rPr lang="el-GR" sz="1900" b="1" dirty="0">
                <a:solidFill>
                  <a:schemeClr val="tx1"/>
                </a:solidFill>
                <a:latin typeface="Arial" panose="020B0604020202020204" pitchFamily="34" charset="0"/>
                <a:cs typeface="Arial" panose="020B0604020202020204" pitchFamily="34" charset="0"/>
              </a:rPr>
              <a:t>(Άρθρο 30 ΓΚΠΔ) </a:t>
            </a:r>
          </a:p>
          <a:p>
            <a:pPr algn="just"/>
            <a:endParaRPr lang="el-GR" sz="1900" dirty="0">
              <a:solidFill>
                <a:schemeClr val="tx1"/>
              </a:solidFill>
              <a:latin typeface="Arial" panose="020B0604020202020204" pitchFamily="34" charset="0"/>
              <a:cs typeface="Arial" panose="020B0604020202020204" pitchFamily="34" charset="0"/>
            </a:endParaRPr>
          </a:p>
          <a:p>
            <a:pPr marL="331470" indent="-285750" algn="just">
              <a:buFont typeface="Arial" panose="020B0604020202020204" pitchFamily="34" charset="0"/>
              <a:buChar char="•"/>
            </a:pPr>
            <a:r>
              <a:rPr lang="el-GR" sz="1900" dirty="0"/>
              <a:t>Περιλαμβάνει όλες τις πράξεις επεξεργασίας που διενεργεί ο υπεύθυνος επεξεργασίας:</a:t>
            </a:r>
          </a:p>
          <a:p>
            <a:pPr marL="977900" lvl="1" indent="-285750" algn="just">
              <a:buFont typeface="Arial" panose="020B0604020202020204" pitchFamily="34" charset="0"/>
              <a:buChar char="•"/>
            </a:pPr>
            <a:r>
              <a:rPr lang="el-GR" sz="1900" dirty="0"/>
              <a:t>Περιγραφή της κάθε δραστηριότητας.</a:t>
            </a:r>
          </a:p>
          <a:p>
            <a:pPr marL="977900" lvl="1" indent="-285750" algn="just">
              <a:buFont typeface="Arial" panose="020B0604020202020204" pitchFamily="34" charset="0"/>
              <a:buChar char="•"/>
            </a:pPr>
            <a:r>
              <a:rPr lang="el-GR" sz="1900" dirty="0"/>
              <a:t>Αν η δραστηριότητα είναι κύρια ή παρεπόμενη.</a:t>
            </a:r>
          </a:p>
          <a:p>
            <a:pPr marL="977900" lvl="1" indent="-285750" algn="just">
              <a:buFont typeface="Arial" panose="020B0604020202020204" pitchFamily="34" charset="0"/>
              <a:buChar char="•"/>
            </a:pPr>
            <a:r>
              <a:rPr lang="el-GR" sz="1900" dirty="0"/>
              <a:t>Τη νομική βάση της επεξεργασίας.</a:t>
            </a:r>
          </a:p>
          <a:p>
            <a:pPr marL="977900" lvl="1" indent="-285750" algn="just">
              <a:buFont typeface="Arial" panose="020B0604020202020204" pitchFamily="34" charset="0"/>
              <a:buChar char="•"/>
            </a:pPr>
            <a:r>
              <a:rPr lang="el-GR" sz="1900" dirty="0"/>
              <a:t>Τα στοιχεία του υπεύθυνου ή/και του εκτελών την επεξεργασία.</a:t>
            </a:r>
          </a:p>
          <a:p>
            <a:pPr marL="977900" lvl="1" indent="-285750" algn="just">
              <a:buFont typeface="Arial" panose="020B0604020202020204" pitchFamily="34" charset="0"/>
              <a:buChar char="•"/>
            </a:pPr>
            <a:r>
              <a:rPr lang="el-GR" sz="1900" dirty="0"/>
              <a:t>Τον σκοπό της επεξεργασίας.</a:t>
            </a:r>
          </a:p>
          <a:p>
            <a:pPr marL="977900" lvl="1" indent="-285750" algn="just">
              <a:buFont typeface="Arial" panose="020B0604020202020204" pitchFamily="34" charset="0"/>
              <a:buChar char="•"/>
            </a:pPr>
            <a:r>
              <a:rPr lang="el-GR" sz="1900" dirty="0"/>
              <a:t>Τις κατηγορίες των υποκειμένων των δεδομένων.</a:t>
            </a:r>
          </a:p>
          <a:p>
            <a:pPr marL="977900" lvl="1" indent="-285750" algn="just">
              <a:buFont typeface="Arial" panose="020B0604020202020204" pitchFamily="34" charset="0"/>
              <a:buChar char="•"/>
            </a:pPr>
            <a:r>
              <a:rPr lang="el-GR" sz="1900" dirty="0"/>
              <a:t>Τις κατηγορίες των προσωπικών δεδομένων.</a:t>
            </a:r>
          </a:p>
          <a:p>
            <a:pPr marL="977900" lvl="1" indent="-285750" algn="just">
              <a:buFont typeface="Arial" panose="020B0604020202020204" pitchFamily="34" charset="0"/>
              <a:buChar char="•"/>
            </a:pPr>
            <a:r>
              <a:rPr lang="el-GR" sz="1900" dirty="0"/>
              <a:t>Τις κατηγορίες των αποδεκτών.</a:t>
            </a:r>
          </a:p>
          <a:p>
            <a:pPr marL="977900" lvl="1" indent="-285750" algn="just">
              <a:buFont typeface="Arial" panose="020B0604020202020204" pitchFamily="34" charset="0"/>
              <a:buChar char="•"/>
            </a:pPr>
            <a:r>
              <a:rPr lang="el-GR" sz="1900" dirty="0"/>
              <a:t>Τη διαβίβαση σε τρίτη χώρα/ διεθνή οργανισμό.</a:t>
            </a:r>
          </a:p>
          <a:p>
            <a:pPr marL="977900" lvl="1" indent="-285750" algn="just">
              <a:buFont typeface="Arial" panose="020B0604020202020204" pitchFamily="34" charset="0"/>
              <a:buChar char="•"/>
            </a:pPr>
            <a:r>
              <a:rPr lang="el-GR" sz="1900" dirty="0"/>
              <a:t>Την περίοδο διατήρησης των δεδομένων.</a:t>
            </a:r>
          </a:p>
          <a:p>
            <a:pPr marL="977900" lvl="1" indent="-285750" algn="just">
              <a:buFont typeface="Arial" panose="020B0604020202020204" pitchFamily="34" charset="0"/>
              <a:buChar char="•"/>
            </a:pPr>
            <a:r>
              <a:rPr lang="el-GR" sz="1900" dirty="0"/>
              <a:t>Τα τεχνικά και οργανωτικά μέτρα ασφάλειας.</a:t>
            </a:r>
          </a:p>
          <a:p>
            <a:pPr marL="977900" lvl="1" indent="-285750" algn="just">
              <a:buFont typeface="Arial" panose="020B0604020202020204" pitchFamily="34" charset="0"/>
              <a:buChar char="•"/>
            </a:pPr>
            <a:endParaRPr lang="el-GR" sz="1900" dirty="0"/>
          </a:p>
          <a:p>
            <a:pPr marL="331470" indent="-285750" algn="just">
              <a:buFont typeface="Arial" panose="020B0604020202020204" pitchFamily="34" charset="0"/>
              <a:buChar char="•"/>
            </a:pPr>
            <a:r>
              <a:rPr lang="el-GR" sz="1900" dirty="0"/>
              <a:t>Υπάρχει δείγμα αρχείου δραστηριοτήτων και οδηγός συμπλήρωσης, αναρτημένα στην ιστοσελίδα του Γραφείου μου.</a:t>
            </a:r>
          </a:p>
        </p:txBody>
      </p:sp>
      <p:sp>
        <p:nvSpPr>
          <p:cNvPr id="2" name="Slide Number Placeholder 1">
            <a:extLst>
              <a:ext uri="{FF2B5EF4-FFF2-40B4-BE49-F238E27FC236}">
                <a16:creationId xmlns:a16="http://schemas.microsoft.com/office/drawing/2014/main" id="{5FB781DF-51EC-D578-FAB8-032B3E519D37}"/>
              </a:ext>
            </a:extLst>
          </p:cNvPr>
          <p:cNvSpPr>
            <a:spLocks noGrp="1"/>
          </p:cNvSpPr>
          <p:nvPr>
            <p:ph type="sldNum" sz="quarter" idx="12"/>
          </p:nvPr>
        </p:nvSpPr>
        <p:spPr/>
        <p:txBody>
          <a:bodyPr/>
          <a:lstStyle/>
          <a:p>
            <a:fld id="{71C6F290-D301-4864-9490-340EF11588D9}" type="slidenum">
              <a:rPr lang="el-GR" altLang="en-US" smtClean="0"/>
              <a:pPr/>
              <a:t>14</a:t>
            </a:fld>
            <a:endParaRPr lang="el-GR" altLang="en-US" dirty="0"/>
          </a:p>
        </p:txBody>
      </p:sp>
    </p:spTree>
    <p:extLst>
      <p:ext uri="{BB962C8B-B14F-4D97-AF65-F5344CB8AC3E}">
        <p14:creationId xmlns:p14="http://schemas.microsoft.com/office/powerpoint/2010/main" val="2600502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440ED-08F4-B8E2-0120-AFEB2CA59B0A}"/>
              </a:ext>
            </a:extLst>
          </p:cNvPr>
          <p:cNvSpPr>
            <a:spLocks noGrp="1"/>
          </p:cNvSpPr>
          <p:nvPr>
            <p:ph idx="1"/>
          </p:nvPr>
        </p:nvSpPr>
        <p:spPr>
          <a:xfrm>
            <a:off x="1143000" y="908720"/>
            <a:ext cx="7391400" cy="5976664"/>
          </a:xfrm>
        </p:spPr>
        <p:txBody>
          <a:bodyPr>
            <a:normAutofit fontScale="92500" lnSpcReduction="20000"/>
          </a:bodyPr>
          <a:lstStyle/>
          <a:p>
            <a:pPr marL="502920" indent="-457200">
              <a:buFont typeface="Wingdings" panose="05000000000000000000" pitchFamily="2" charset="2"/>
              <a:buChar char="Ø"/>
            </a:pPr>
            <a:r>
              <a:rPr lang="el-GR" sz="1800" b="1" dirty="0">
                <a:solidFill>
                  <a:schemeClr val="tx1"/>
                </a:solidFill>
                <a:latin typeface="+mn-lt"/>
                <a:cs typeface="Arial" panose="020B0604020202020204" pitchFamily="34" charset="0"/>
              </a:rPr>
              <a:t>Γνωστοποίηση παραβίασης δεδομένων προσωπικού χαρακτήρα (Άρθρο 33 ΓΚΠΔ)</a:t>
            </a:r>
          </a:p>
          <a:p>
            <a:pPr algn="just"/>
            <a:endParaRPr lang="el-GR" sz="1800" b="1" dirty="0">
              <a:latin typeface="+mn-lt"/>
              <a:cs typeface="Arial" panose="020B0604020202020204" pitchFamily="34" charset="0"/>
            </a:endParaRPr>
          </a:p>
          <a:p>
            <a:pPr algn="just"/>
            <a:r>
              <a:rPr lang="el-GR" sz="1800" dirty="0">
                <a:solidFill>
                  <a:srgbClr val="000000"/>
                </a:solidFill>
                <a:latin typeface="+mn-lt"/>
              </a:rPr>
              <a:t>Γνωστοποιείται, στην Εποπτική Αρχή, εντός 72 ωρών από τη στιγμή που ο υπεύθυνος επεξεργασίας αποκτά γνώση του γεγονότος, εκτός εάν η παραβίαση δεδομένων προσωπικού χαρακτήρα δεν ενδέχεται να προκαλέσει κίνδυνο για τα δικαιώματα και τις ελευθερίες των φυσικών προσώπων. </a:t>
            </a:r>
          </a:p>
          <a:p>
            <a:pPr marL="331470" indent="-285750" algn="just">
              <a:buFont typeface="Arial" panose="020B0604020202020204" pitchFamily="34" charset="0"/>
              <a:buChar char="•"/>
            </a:pPr>
            <a:endParaRPr lang="el-GR" sz="1800" dirty="0">
              <a:solidFill>
                <a:srgbClr val="000000"/>
              </a:solidFill>
              <a:latin typeface="+mn-lt"/>
            </a:endParaRPr>
          </a:p>
          <a:p>
            <a:pPr algn="just"/>
            <a:r>
              <a:rPr lang="el-GR" sz="1800" dirty="0">
                <a:solidFill>
                  <a:srgbClr val="000000"/>
                </a:solidFill>
                <a:latin typeface="+mn-lt"/>
              </a:rPr>
              <a:t>Η γνωστοποίηση περιλαμβάνει:</a:t>
            </a:r>
          </a:p>
          <a:p>
            <a:pPr marL="331470" indent="-285750" algn="just">
              <a:buFont typeface="Arial" panose="020B0604020202020204" pitchFamily="34" charset="0"/>
              <a:buChar char="•"/>
            </a:pPr>
            <a:r>
              <a:rPr lang="el-GR" sz="1800" dirty="0">
                <a:solidFill>
                  <a:srgbClr val="000000"/>
                </a:solidFill>
                <a:latin typeface="+mn-lt"/>
              </a:rPr>
              <a:t>τη φύση της παραβίασης,</a:t>
            </a:r>
          </a:p>
          <a:p>
            <a:pPr marL="331470" indent="-285750" algn="just">
              <a:buFont typeface="Arial" panose="020B0604020202020204" pitchFamily="34" charset="0"/>
              <a:buChar char="•"/>
            </a:pPr>
            <a:r>
              <a:rPr lang="el-GR" sz="1800" dirty="0">
                <a:solidFill>
                  <a:srgbClr val="000000"/>
                </a:solidFill>
                <a:latin typeface="+mn-lt"/>
              </a:rPr>
              <a:t>τις κατηγορίες των επηρεαζόμενων προσωπικών δεδομένων,</a:t>
            </a:r>
          </a:p>
          <a:p>
            <a:pPr marL="331470" indent="-285750" algn="just">
              <a:buFont typeface="Arial" panose="020B0604020202020204" pitchFamily="34" charset="0"/>
              <a:buChar char="•"/>
            </a:pPr>
            <a:r>
              <a:rPr lang="el-GR" sz="1800" dirty="0">
                <a:solidFill>
                  <a:srgbClr val="000000"/>
                </a:solidFill>
                <a:latin typeface="+mn-lt"/>
              </a:rPr>
              <a:t>τον αριθμό των επηρεαζόμενων υποκειμένων,</a:t>
            </a:r>
          </a:p>
          <a:p>
            <a:pPr marL="331470" indent="-285750" algn="just">
              <a:buFont typeface="Arial" panose="020B0604020202020204" pitchFamily="34" charset="0"/>
              <a:buChar char="•"/>
            </a:pPr>
            <a:r>
              <a:rPr lang="el-GR" sz="1800" dirty="0">
                <a:solidFill>
                  <a:srgbClr val="000000"/>
                </a:solidFill>
                <a:latin typeface="+mn-lt"/>
              </a:rPr>
              <a:t>τις ενδεχόμενες συνέπειες της παραβίασης,</a:t>
            </a:r>
          </a:p>
          <a:p>
            <a:pPr marL="331470" indent="-285750" algn="just">
              <a:buFont typeface="Arial" panose="020B0604020202020204" pitchFamily="34" charset="0"/>
              <a:buChar char="•"/>
            </a:pPr>
            <a:r>
              <a:rPr lang="el-GR" sz="1800" dirty="0">
                <a:solidFill>
                  <a:srgbClr val="000000"/>
                </a:solidFill>
                <a:latin typeface="+mn-lt"/>
              </a:rPr>
              <a:t>τα ληφθέντα ή τα προτεινόμενα προς λήψη μέτρα για την αντιμετώπιση της παραβίασης.</a:t>
            </a:r>
          </a:p>
          <a:p>
            <a:pPr algn="just"/>
            <a:endParaRPr lang="el-GR" sz="1800" b="0" i="0" dirty="0">
              <a:solidFill>
                <a:srgbClr val="000000"/>
              </a:solidFill>
              <a:effectLst/>
              <a:latin typeface="+mn-lt"/>
            </a:endParaRPr>
          </a:p>
          <a:p>
            <a:pPr algn="just"/>
            <a:r>
              <a:rPr lang="el-GR" sz="1800" b="0" i="0" dirty="0">
                <a:solidFill>
                  <a:srgbClr val="000000"/>
                </a:solidFill>
                <a:effectLst/>
                <a:latin typeface="+mn-lt"/>
              </a:rPr>
              <a:t>Η παράλειψη Γνωστοποίησης της παραβίασης στο υποκείμενο των δεδομένων ή στην Επίτροπο μπορεί να οδηγήσει στην επιβολή κυρώσεων στον υπεύθυνο επεξεργασίας.</a:t>
            </a:r>
          </a:p>
          <a:p>
            <a:pPr marL="502920" indent="-457200" algn="just">
              <a:buFont typeface="Arial" panose="020B0604020202020204" pitchFamily="34" charset="0"/>
              <a:buChar char="•"/>
            </a:pPr>
            <a:endParaRPr lang="el-GR" sz="1800" b="0" i="0" dirty="0">
              <a:solidFill>
                <a:srgbClr val="000000"/>
              </a:solidFill>
              <a:effectLst/>
              <a:latin typeface="+mn-lt"/>
            </a:endParaRPr>
          </a:p>
          <a:p>
            <a:pPr algn="just"/>
            <a:r>
              <a:rPr lang="el-GR" sz="1800" dirty="0"/>
              <a:t>Υπάρχει σχετικό έντυπο, αναρτημένο στην ιστοσελίδα του Γραφείου μου.</a:t>
            </a:r>
          </a:p>
        </p:txBody>
      </p:sp>
      <p:sp>
        <p:nvSpPr>
          <p:cNvPr id="2" name="Slide Number Placeholder 1">
            <a:extLst>
              <a:ext uri="{FF2B5EF4-FFF2-40B4-BE49-F238E27FC236}">
                <a16:creationId xmlns:a16="http://schemas.microsoft.com/office/drawing/2014/main" id="{3D22AAA2-CCDB-ACC4-9202-2AC50C6646BA}"/>
              </a:ext>
            </a:extLst>
          </p:cNvPr>
          <p:cNvSpPr>
            <a:spLocks noGrp="1"/>
          </p:cNvSpPr>
          <p:nvPr>
            <p:ph type="sldNum" sz="quarter" idx="12"/>
          </p:nvPr>
        </p:nvSpPr>
        <p:spPr/>
        <p:txBody>
          <a:bodyPr/>
          <a:lstStyle/>
          <a:p>
            <a:fld id="{71C6F290-D301-4864-9490-340EF11588D9}" type="slidenum">
              <a:rPr lang="el-GR" altLang="en-US" smtClean="0"/>
              <a:pPr/>
              <a:t>15</a:t>
            </a:fld>
            <a:endParaRPr lang="el-GR" altLang="en-US" dirty="0"/>
          </a:p>
        </p:txBody>
      </p:sp>
    </p:spTree>
    <p:extLst>
      <p:ext uri="{BB962C8B-B14F-4D97-AF65-F5344CB8AC3E}">
        <p14:creationId xmlns:p14="http://schemas.microsoft.com/office/powerpoint/2010/main" val="1061263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4724FC-2491-73E4-DD43-9D23F154729F}"/>
              </a:ext>
            </a:extLst>
          </p:cNvPr>
          <p:cNvSpPr>
            <a:spLocks noGrp="1"/>
          </p:cNvSpPr>
          <p:nvPr>
            <p:ph idx="1"/>
          </p:nvPr>
        </p:nvSpPr>
        <p:spPr/>
        <p:txBody>
          <a:bodyPr>
            <a:normAutofit/>
          </a:bodyPr>
          <a:lstStyle/>
          <a:p>
            <a:pPr marL="502920" indent="-457200" algn="just">
              <a:buFont typeface="Wingdings" panose="05000000000000000000" pitchFamily="2" charset="2"/>
              <a:buChar char="Ø"/>
            </a:pPr>
            <a:r>
              <a:rPr lang="el-GR" sz="1800" b="1" dirty="0"/>
              <a:t>Ετοιμασία συμβάσεων ανάθεσης (Άρθρο 28 ΓΚΠΔ)</a:t>
            </a:r>
          </a:p>
          <a:p>
            <a:pPr marL="502920" indent="-457200" algn="just">
              <a:buFont typeface="Wingdings" panose="05000000000000000000" pitchFamily="2" charset="2"/>
              <a:buChar char="Ø"/>
            </a:pPr>
            <a:endParaRPr lang="el-GR" sz="1800" dirty="0"/>
          </a:p>
          <a:p>
            <a:pPr marL="502920" indent="-457200" algn="just">
              <a:buFont typeface="Arial" panose="020B0604020202020204" pitchFamily="34" charset="0"/>
              <a:buChar char="•"/>
            </a:pPr>
            <a:r>
              <a:rPr lang="el-GR" sz="1800" dirty="0"/>
              <a:t>Όταν η επεξεργασία ανατίθεται σε εκτελούντα, είναι απαραίτητη η ύπαρξη σύμβασης ανάθεσης επεξεργασίας, η οποία δεσμεύει τον εκτελούντα έναντι του υπευθύνου επεξεργασίας.</a:t>
            </a:r>
          </a:p>
          <a:p>
            <a:pPr marL="502920" indent="-457200" algn="just">
              <a:buFont typeface="Arial" panose="020B0604020202020204" pitchFamily="34" charset="0"/>
              <a:buChar char="•"/>
            </a:pPr>
            <a:endParaRPr lang="el-GR" sz="1800" dirty="0"/>
          </a:p>
          <a:p>
            <a:pPr marL="502920" indent="-457200" algn="just">
              <a:buFont typeface="Arial" panose="020B0604020202020204" pitchFamily="34" charset="0"/>
              <a:buChar char="•"/>
            </a:pPr>
            <a:r>
              <a:rPr lang="el-GR" sz="1800" dirty="0"/>
              <a:t>Η σύμβαση καθορίζει τις υποχρεώσεις του εκτελούντος την επεξεργασία και διασφαλίζει ότι η επεξεργασία διενεργείται βάσει των εντολών του υπευθύνου επεξεργασίας.</a:t>
            </a:r>
          </a:p>
        </p:txBody>
      </p:sp>
      <p:sp>
        <p:nvSpPr>
          <p:cNvPr id="2" name="Slide Number Placeholder 1">
            <a:extLst>
              <a:ext uri="{FF2B5EF4-FFF2-40B4-BE49-F238E27FC236}">
                <a16:creationId xmlns:a16="http://schemas.microsoft.com/office/drawing/2014/main" id="{C287FF18-1A90-7232-C7C5-FB4610A984FB}"/>
              </a:ext>
            </a:extLst>
          </p:cNvPr>
          <p:cNvSpPr>
            <a:spLocks noGrp="1"/>
          </p:cNvSpPr>
          <p:nvPr>
            <p:ph type="sldNum" sz="quarter" idx="12"/>
          </p:nvPr>
        </p:nvSpPr>
        <p:spPr/>
        <p:txBody>
          <a:bodyPr/>
          <a:lstStyle/>
          <a:p>
            <a:fld id="{71C6F290-D301-4864-9490-340EF11588D9}" type="slidenum">
              <a:rPr lang="el-GR" altLang="en-US" smtClean="0"/>
              <a:pPr/>
              <a:t>16</a:t>
            </a:fld>
            <a:endParaRPr lang="el-GR" altLang="en-US" dirty="0"/>
          </a:p>
        </p:txBody>
      </p:sp>
    </p:spTree>
    <p:extLst>
      <p:ext uri="{BB962C8B-B14F-4D97-AF65-F5344CB8AC3E}">
        <p14:creationId xmlns:p14="http://schemas.microsoft.com/office/powerpoint/2010/main" val="3966733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B74DE5-353D-56B9-4B14-7584DE349B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D4DB6F-E01A-E0C6-C6FE-183243354069}"/>
              </a:ext>
            </a:extLst>
          </p:cNvPr>
          <p:cNvSpPr>
            <a:spLocks noGrp="1"/>
          </p:cNvSpPr>
          <p:nvPr>
            <p:ph type="title"/>
          </p:nvPr>
        </p:nvSpPr>
        <p:spPr>
          <a:xfrm>
            <a:off x="1187624" y="-99392"/>
            <a:ext cx="7696200" cy="1295400"/>
          </a:xfrm>
        </p:spPr>
        <p:txBody>
          <a:bodyPr/>
          <a:lstStyle/>
          <a:p>
            <a:r>
              <a:rPr lang="el-GR" sz="3200" i="0" dirty="0">
                <a:effectLst/>
                <a:cs typeface="Arial" panose="020B0604020202020204" pitchFamily="34" charset="0"/>
              </a:rPr>
              <a:t>Η θέση του ΥΠΔ στον οργανισμό</a:t>
            </a:r>
            <a:endParaRPr lang="el-GR" sz="3200" dirty="0">
              <a:solidFill>
                <a:srgbClr val="330066"/>
              </a:solidFill>
            </a:endParaRPr>
          </a:p>
        </p:txBody>
      </p:sp>
      <p:sp>
        <p:nvSpPr>
          <p:cNvPr id="3" name="Content Placeholder 2">
            <a:extLst>
              <a:ext uri="{FF2B5EF4-FFF2-40B4-BE49-F238E27FC236}">
                <a16:creationId xmlns:a16="http://schemas.microsoft.com/office/drawing/2014/main" id="{95863B1E-F3FC-DF0F-D82B-B0C24ABCFA15}"/>
              </a:ext>
            </a:extLst>
          </p:cNvPr>
          <p:cNvSpPr>
            <a:spLocks noGrp="1"/>
          </p:cNvSpPr>
          <p:nvPr>
            <p:ph idx="1"/>
          </p:nvPr>
        </p:nvSpPr>
        <p:spPr>
          <a:xfrm>
            <a:off x="1143000" y="1884040"/>
            <a:ext cx="7605464" cy="5217368"/>
          </a:xfrm>
        </p:spPr>
        <p:txBody>
          <a:bodyPr>
            <a:noAutofit/>
          </a:bodyPr>
          <a:lstStyle/>
          <a:p>
            <a:pPr marL="388620" indent="-342900" algn="just">
              <a:buFont typeface="Wingdings" panose="05000000000000000000" pitchFamily="2" charset="2"/>
              <a:buChar char="Ø"/>
            </a:pPr>
            <a:r>
              <a:rPr lang="el-GR" sz="1800" dirty="0">
                <a:cs typeface="Arial" panose="020B0604020202020204" pitchFamily="34" charset="0"/>
              </a:rPr>
              <a:t>Μπορεί να επιτελεί και άλλα καθήκοντα, τα οποία δεν συνεπάγονται σύγκρουση συμφερόντων.</a:t>
            </a:r>
          </a:p>
          <a:p>
            <a:pPr algn="just"/>
            <a:endParaRPr lang="el-GR" sz="1800" dirty="0">
              <a:cs typeface="Arial" panose="020B0604020202020204" pitchFamily="34" charset="0"/>
            </a:endParaRPr>
          </a:p>
          <a:p>
            <a:pPr marL="388620" indent="-342900" algn="just">
              <a:buFont typeface="Arial" panose="020B0604020202020204" pitchFamily="34" charset="0"/>
              <a:buChar char="•"/>
            </a:pPr>
            <a:r>
              <a:rPr lang="el-GR" sz="1800" b="0" i="0" dirty="0">
                <a:effectLst/>
                <a:cs typeface="Arial" panose="020B0604020202020204" pitchFamily="34" charset="0"/>
              </a:rPr>
              <a:t>Δεν μπορεί να κατέχει θέση, από την οποία μπορεί να καθορίζει τους σκοπούς και τα μέσα της επεξεργασίας των δεδομένων (Ανώτατη Διοίκηση, Διευθυντής, Διευθύνων σύμβουλος, Προϊστάμενος τμήματος).</a:t>
            </a:r>
          </a:p>
          <a:p>
            <a:pPr algn="just"/>
            <a:endParaRPr lang="el-GR" sz="1800" dirty="0">
              <a:cs typeface="Arial" panose="020B0604020202020204" pitchFamily="34" charset="0"/>
            </a:endParaRPr>
          </a:p>
          <a:p>
            <a:pPr marL="388620" indent="-342900" algn="just">
              <a:buFont typeface="Arial" panose="020B0604020202020204" pitchFamily="34" charset="0"/>
              <a:buChar char="•"/>
            </a:pPr>
            <a:r>
              <a:rPr lang="el-GR" sz="1800" dirty="0">
                <a:cs typeface="Arial" panose="020B0604020202020204" pitchFamily="34" charset="0"/>
              </a:rPr>
              <a:t>Έχει ίσες ευκαιρίες για ανέλιξη σε ανώτερη θέση και η θέση του δεν πρέπει να εμποδίζει την οποιαδήποτε ενδεχόμενη προαγωγή του.</a:t>
            </a:r>
          </a:p>
          <a:p>
            <a:pPr algn="just"/>
            <a:endParaRPr lang="el-GR" sz="2000" dirty="0">
              <a:cs typeface="Arial" panose="020B0604020202020204" pitchFamily="34" charset="0"/>
            </a:endParaRPr>
          </a:p>
        </p:txBody>
      </p:sp>
      <p:sp>
        <p:nvSpPr>
          <p:cNvPr id="4" name="Slide Number Placeholder 3">
            <a:extLst>
              <a:ext uri="{FF2B5EF4-FFF2-40B4-BE49-F238E27FC236}">
                <a16:creationId xmlns:a16="http://schemas.microsoft.com/office/drawing/2014/main" id="{03C9FDA3-B196-E9C8-6579-0EE94CEC0272}"/>
              </a:ext>
            </a:extLst>
          </p:cNvPr>
          <p:cNvSpPr>
            <a:spLocks noGrp="1"/>
          </p:cNvSpPr>
          <p:nvPr>
            <p:ph type="sldNum" sz="quarter" idx="12"/>
          </p:nvPr>
        </p:nvSpPr>
        <p:spPr/>
        <p:txBody>
          <a:bodyPr/>
          <a:lstStyle/>
          <a:p>
            <a:fld id="{71C6F290-D301-4864-9490-340EF11588D9}" type="slidenum">
              <a:rPr lang="el-GR" altLang="en-US" smtClean="0"/>
              <a:pPr/>
              <a:t>17</a:t>
            </a:fld>
            <a:endParaRPr lang="el-GR" altLang="en-US" dirty="0"/>
          </a:p>
        </p:txBody>
      </p:sp>
    </p:spTree>
    <p:extLst>
      <p:ext uri="{BB962C8B-B14F-4D97-AF65-F5344CB8AC3E}">
        <p14:creationId xmlns:p14="http://schemas.microsoft.com/office/powerpoint/2010/main" val="69567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D51B7-A24B-C89F-A058-54B38476305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12BFFD-AFC1-759D-95E4-3D260788F5A7}"/>
              </a:ext>
            </a:extLst>
          </p:cNvPr>
          <p:cNvSpPr>
            <a:spLocks noGrp="1"/>
          </p:cNvSpPr>
          <p:nvPr>
            <p:ph idx="1"/>
          </p:nvPr>
        </p:nvSpPr>
        <p:spPr>
          <a:xfrm>
            <a:off x="1143000" y="1524000"/>
            <a:ext cx="7605464" cy="5217368"/>
          </a:xfrm>
        </p:spPr>
        <p:txBody>
          <a:bodyPr>
            <a:noAutofit/>
          </a:bodyPr>
          <a:lstStyle/>
          <a:p>
            <a:pPr marL="388620" indent="-342900" algn="just">
              <a:buFont typeface="Arial" panose="020B0604020202020204" pitchFamily="34" charset="0"/>
              <a:buChar char="•"/>
            </a:pPr>
            <a:endParaRPr lang="el-GR" sz="2000" dirty="0">
              <a:cs typeface="Arial" panose="020B0604020202020204" pitchFamily="34" charset="0"/>
            </a:endParaRPr>
          </a:p>
          <a:p>
            <a:pPr marL="388620" indent="-342900" algn="just">
              <a:buFont typeface="Wingdings" panose="05000000000000000000" pitchFamily="2" charset="2"/>
              <a:buChar char="Ø"/>
            </a:pPr>
            <a:r>
              <a:rPr lang="el-GR" sz="1800" dirty="0">
                <a:solidFill>
                  <a:schemeClr val="tx1"/>
                </a:solidFill>
                <a:latin typeface="Arial" panose="020B0604020202020204" pitchFamily="34" charset="0"/>
                <a:cs typeface="Arial" panose="020B0604020202020204" pitchFamily="34" charset="0"/>
              </a:rPr>
              <a:t>Ο ΥΠΔ </a:t>
            </a:r>
            <a:r>
              <a:rPr lang="el-GR" sz="1800" b="1" dirty="0">
                <a:solidFill>
                  <a:schemeClr val="tx1"/>
                </a:solidFill>
                <a:latin typeface="Arial" panose="020B0604020202020204" pitchFamily="34" charset="0"/>
                <a:cs typeface="Arial" panose="020B0604020202020204" pitchFamily="34" charset="0"/>
              </a:rPr>
              <a:t>δεν λαμβάνει εντολές, ούτε υφίσταται κυρώσεις </a:t>
            </a:r>
            <a:r>
              <a:rPr lang="el-GR" sz="1800" dirty="0">
                <a:solidFill>
                  <a:schemeClr val="tx1"/>
                </a:solidFill>
                <a:latin typeface="Arial" panose="020B0604020202020204" pitchFamily="34" charset="0"/>
                <a:cs typeface="Arial" panose="020B0604020202020204" pitchFamily="34" charset="0"/>
              </a:rPr>
              <a:t>από τον υπεύθυνο επεξεργασίας ή τον εκτελούντα την </a:t>
            </a:r>
            <a:r>
              <a:rPr lang="el-GR" sz="1800" dirty="0">
                <a:cs typeface="Arial" panose="020B0604020202020204" pitchFamily="34" charset="0"/>
              </a:rPr>
              <a:t>επεξεργασία, για την άσκηση των καθηκόντων του.</a:t>
            </a:r>
          </a:p>
          <a:p>
            <a:pPr marL="388620" indent="-342900" algn="just">
              <a:buFont typeface="Wingdings" panose="05000000000000000000" pitchFamily="2" charset="2"/>
              <a:buChar char="Ø"/>
            </a:pPr>
            <a:endParaRPr lang="el-GR" sz="1800" dirty="0">
              <a:cs typeface="Arial" panose="020B0604020202020204" pitchFamily="34" charset="0"/>
            </a:endParaRPr>
          </a:p>
          <a:p>
            <a:pPr marL="388620" indent="-342900" algn="just">
              <a:buFont typeface="Wingdings" panose="05000000000000000000" pitchFamily="2" charset="2"/>
              <a:buChar char="Ø"/>
            </a:pPr>
            <a:r>
              <a:rPr lang="el-GR" sz="1800" dirty="0">
                <a:cs typeface="Arial" panose="020B0604020202020204" pitchFamily="34" charset="0"/>
              </a:rPr>
              <a:t>Ο ΥΠΔ </a:t>
            </a:r>
            <a:r>
              <a:rPr lang="el-GR" sz="1800" b="1" dirty="0">
                <a:cs typeface="Arial" panose="020B0604020202020204" pitchFamily="34" charset="0"/>
              </a:rPr>
              <a:t>δεν φέρει προσωπική ευθύνη </a:t>
            </a:r>
            <a:r>
              <a:rPr lang="el-GR" sz="1800" dirty="0">
                <a:cs typeface="Arial" panose="020B0604020202020204" pitchFamily="34" charset="0"/>
              </a:rPr>
              <a:t>για περιπτώσεις μη συμμόρφωσης με τον ΓΚΠΔ. Η συμμόρφωση με τους κανόνες προστασίας των δεδομένων είναι ευθύνη του υπευθύνου επεξεργασίας ή του εκτελούντος την επεξεργασία.</a:t>
            </a:r>
          </a:p>
          <a:p>
            <a:pPr marL="388620" indent="-342900" algn="just">
              <a:buFont typeface="Arial" panose="020B0604020202020204" pitchFamily="34" charset="0"/>
              <a:buChar char="•"/>
            </a:pPr>
            <a:endParaRPr lang="el-GR" sz="2000" dirty="0">
              <a:cs typeface="Arial" panose="020B0604020202020204" pitchFamily="34" charset="0"/>
            </a:endParaRPr>
          </a:p>
        </p:txBody>
      </p:sp>
      <p:sp>
        <p:nvSpPr>
          <p:cNvPr id="2" name="Slide Number Placeholder 1">
            <a:extLst>
              <a:ext uri="{FF2B5EF4-FFF2-40B4-BE49-F238E27FC236}">
                <a16:creationId xmlns:a16="http://schemas.microsoft.com/office/drawing/2014/main" id="{7C5C7639-4318-4511-D6F2-738CA809F90C}"/>
              </a:ext>
            </a:extLst>
          </p:cNvPr>
          <p:cNvSpPr>
            <a:spLocks noGrp="1"/>
          </p:cNvSpPr>
          <p:nvPr>
            <p:ph type="sldNum" sz="quarter" idx="12"/>
          </p:nvPr>
        </p:nvSpPr>
        <p:spPr/>
        <p:txBody>
          <a:bodyPr/>
          <a:lstStyle/>
          <a:p>
            <a:fld id="{71C6F290-D301-4864-9490-340EF11588D9}" type="slidenum">
              <a:rPr lang="el-GR" altLang="en-US" smtClean="0"/>
              <a:pPr/>
              <a:t>18</a:t>
            </a:fld>
            <a:endParaRPr lang="el-GR" altLang="en-US" dirty="0"/>
          </a:p>
        </p:txBody>
      </p:sp>
    </p:spTree>
    <p:extLst>
      <p:ext uri="{BB962C8B-B14F-4D97-AF65-F5344CB8AC3E}">
        <p14:creationId xmlns:p14="http://schemas.microsoft.com/office/powerpoint/2010/main" val="940199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33D609-63BC-3546-5E98-B35AAEBF38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A7BAF5-571F-F6A7-222A-1D57E5FD372A}"/>
              </a:ext>
            </a:extLst>
          </p:cNvPr>
          <p:cNvSpPr>
            <a:spLocks noGrp="1"/>
          </p:cNvSpPr>
          <p:nvPr>
            <p:ph type="title"/>
          </p:nvPr>
        </p:nvSpPr>
        <p:spPr>
          <a:xfrm>
            <a:off x="1187624" y="405408"/>
            <a:ext cx="7696200" cy="1295400"/>
          </a:xfrm>
        </p:spPr>
        <p:txBody>
          <a:bodyPr/>
          <a:lstStyle/>
          <a:p>
            <a:r>
              <a:rPr lang="el-GR" sz="3200" i="0" dirty="0">
                <a:solidFill>
                  <a:srgbClr val="330066"/>
                </a:solidFill>
                <a:effectLst/>
                <a:latin typeface="+mn-lt"/>
              </a:rPr>
              <a:t>Δημοσίευση των στοιχείων επικοινωνίας του ΥΠΔ</a:t>
            </a:r>
            <a:endParaRPr lang="el-GR" sz="3200" dirty="0">
              <a:solidFill>
                <a:srgbClr val="330066"/>
              </a:solidFill>
            </a:endParaRPr>
          </a:p>
        </p:txBody>
      </p:sp>
      <p:sp>
        <p:nvSpPr>
          <p:cNvPr id="3" name="Content Placeholder 2">
            <a:extLst>
              <a:ext uri="{FF2B5EF4-FFF2-40B4-BE49-F238E27FC236}">
                <a16:creationId xmlns:a16="http://schemas.microsoft.com/office/drawing/2014/main" id="{2C96C22E-E006-A34E-577A-D27C0CC3678B}"/>
              </a:ext>
            </a:extLst>
          </p:cNvPr>
          <p:cNvSpPr>
            <a:spLocks noGrp="1"/>
          </p:cNvSpPr>
          <p:nvPr>
            <p:ph idx="1"/>
          </p:nvPr>
        </p:nvSpPr>
        <p:spPr>
          <a:xfrm>
            <a:off x="1143000" y="1956048"/>
            <a:ext cx="7605464" cy="5217368"/>
          </a:xfrm>
        </p:spPr>
        <p:txBody>
          <a:bodyPr>
            <a:noAutofit/>
          </a:bodyPr>
          <a:lstStyle/>
          <a:p>
            <a:pPr marL="388620" indent="-342900" algn="just">
              <a:buFont typeface="Wingdings" panose="05000000000000000000" pitchFamily="2" charset="2"/>
              <a:buChar char="Ø"/>
            </a:pPr>
            <a:r>
              <a:rPr lang="el-GR" sz="1800" dirty="0">
                <a:cs typeface="Arial" panose="020B0604020202020204" pitchFamily="34" charset="0"/>
              </a:rPr>
              <a:t>Τα στοιχεία επικοινωνίας του ΥΠΔ πρέπει να είναι δημόσια αναρτημένα στην ιστοσελίδα του οργανισμού. </a:t>
            </a:r>
          </a:p>
          <a:p>
            <a:pPr algn="just"/>
            <a:endParaRPr lang="el-GR" sz="1800" dirty="0">
              <a:cs typeface="Arial" panose="020B0604020202020204" pitchFamily="34" charset="0"/>
            </a:endParaRPr>
          </a:p>
          <a:p>
            <a:pPr marL="388620" indent="-342900" algn="just">
              <a:buFont typeface="Arial" panose="020B0604020202020204" pitchFamily="34" charset="0"/>
              <a:buChar char="•"/>
            </a:pPr>
            <a:r>
              <a:rPr lang="el-GR" sz="1800" dirty="0">
                <a:cs typeface="Arial" panose="020B0604020202020204" pitchFamily="34" charset="0"/>
              </a:rPr>
              <a:t>Περιλαμβάνονται στην πολιτική προστασίας του οργανισμού και σε οποιοδήποτε άλλο μέρος, που θα εντοπίζονται εύκολα.</a:t>
            </a:r>
            <a:br>
              <a:rPr lang="el-GR" sz="1800" dirty="0">
                <a:cs typeface="Arial" panose="020B0604020202020204" pitchFamily="34" charset="0"/>
              </a:rPr>
            </a:br>
            <a:endParaRPr lang="el-GR" sz="1800" dirty="0">
              <a:cs typeface="Arial" panose="020B0604020202020204" pitchFamily="34" charset="0"/>
            </a:endParaRPr>
          </a:p>
          <a:p>
            <a:pPr marL="388620" indent="-342900" algn="just">
              <a:buFont typeface="Arial" panose="020B0604020202020204" pitchFamily="34" charset="0"/>
              <a:buChar char="•"/>
            </a:pPr>
            <a:r>
              <a:rPr lang="el-GR" sz="1800" dirty="0">
                <a:cs typeface="Arial" panose="020B0604020202020204" pitchFamily="34" charset="0"/>
              </a:rPr>
              <a:t>Το ονοματεπώνυμο μπορεί να μην δημοσιεύεται, εφόσον δημοσιεύονται επαρκή στοιχεία επικοινωνίας (ηλεκτρονική διεύθυνση και τηλέφωνο).</a:t>
            </a:r>
          </a:p>
          <a:p>
            <a:pPr algn="just"/>
            <a:endParaRPr lang="el-GR" sz="2000" dirty="0">
              <a:cs typeface="Arial" panose="020B0604020202020204" pitchFamily="34" charset="0"/>
            </a:endParaRPr>
          </a:p>
        </p:txBody>
      </p:sp>
      <p:sp>
        <p:nvSpPr>
          <p:cNvPr id="4" name="Slide Number Placeholder 3">
            <a:extLst>
              <a:ext uri="{FF2B5EF4-FFF2-40B4-BE49-F238E27FC236}">
                <a16:creationId xmlns:a16="http://schemas.microsoft.com/office/drawing/2014/main" id="{C9F10662-93E1-4607-98DF-328FF305C94F}"/>
              </a:ext>
            </a:extLst>
          </p:cNvPr>
          <p:cNvSpPr>
            <a:spLocks noGrp="1"/>
          </p:cNvSpPr>
          <p:nvPr>
            <p:ph type="sldNum" sz="quarter" idx="12"/>
          </p:nvPr>
        </p:nvSpPr>
        <p:spPr/>
        <p:txBody>
          <a:bodyPr/>
          <a:lstStyle/>
          <a:p>
            <a:fld id="{71C6F290-D301-4864-9490-340EF11588D9}" type="slidenum">
              <a:rPr lang="el-GR" altLang="en-US" smtClean="0"/>
              <a:pPr/>
              <a:t>19</a:t>
            </a:fld>
            <a:endParaRPr lang="el-GR" altLang="en-US" dirty="0"/>
          </a:p>
        </p:txBody>
      </p:sp>
    </p:spTree>
    <p:extLst>
      <p:ext uri="{BB962C8B-B14F-4D97-AF65-F5344CB8AC3E}">
        <p14:creationId xmlns:p14="http://schemas.microsoft.com/office/powerpoint/2010/main" val="1764448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E2B656-4656-4646-A221-7C30814F2E69}"/>
              </a:ext>
            </a:extLst>
          </p:cNvPr>
          <p:cNvSpPr>
            <a:spLocks noGrp="1"/>
          </p:cNvSpPr>
          <p:nvPr>
            <p:ph type="title"/>
          </p:nvPr>
        </p:nvSpPr>
        <p:spPr>
          <a:xfrm>
            <a:off x="1166015" y="116632"/>
            <a:ext cx="7696200" cy="1295400"/>
          </a:xfrm>
        </p:spPr>
        <p:txBody>
          <a:bodyPr rtlCol="0"/>
          <a:lstStyle/>
          <a:p>
            <a:pPr rtl="0"/>
            <a:r>
              <a:rPr lang="el-GR" sz="3200" dirty="0">
                <a:solidFill>
                  <a:srgbClr val="330066"/>
                </a:solidFill>
              </a:rPr>
              <a:t>Νομικό πλαίσιο</a:t>
            </a:r>
            <a:endParaRPr lang="el-GR" sz="3200" dirty="0">
              <a:solidFill>
                <a:srgbClr val="330066"/>
              </a:solidFill>
              <a:latin typeface="Arial" panose="020B0604020202020204" pitchFamily="34" charset="0"/>
            </a:endParaRPr>
          </a:p>
        </p:txBody>
      </p:sp>
      <p:sp>
        <p:nvSpPr>
          <p:cNvPr id="3" name="Θέση περιεχομένου 2">
            <a:extLst>
              <a:ext uri="{FF2B5EF4-FFF2-40B4-BE49-F238E27FC236}">
                <a16:creationId xmlns:a16="http://schemas.microsoft.com/office/drawing/2014/main" id="{F6DABF9E-9B82-4C13-8452-952BD74F6DC7}"/>
              </a:ext>
            </a:extLst>
          </p:cNvPr>
          <p:cNvSpPr>
            <a:spLocks noGrp="1"/>
          </p:cNvSpPr>
          <p:nvPr>
            <p:ph idx="1"/>
          </p:nvPr>
        </p:nvSpPr>
        <p:spPr/>
        <p:txBody>
          <a:bodyPr rtlCol="0">
            <a:normAutofit/>
          </a:bodyPr>
          <a:lstStyle/>
          <a:p>
            <a:pPr algn="just"/>
            <a:endParaRPr lang="el-GR" sz="2000" dirty="0">
              <a:solidFill>
                <a:schemeClr val="tx1"/>
              </a:solidFill>
              <a:latin typeface="Arial" panose="020B0604020202020204" pitchFamily="34" charset="0"/>
              <a:cs typeface="Arial" panose="020B0604020202020204" pitchFamily="34" charset="0"/>
            </a:endParaRPr>
          </a:p>
          <a:p>
            <a:pPr algn="just"/>
            <a:r>
              <a:rPr lang="el-GR" sz="1800" dirty="0">
                <a:solidFill>
                  <a:schemeClr val="tx1"/>
                </a:solidFill>
                <a:latin typeface="Arial" panose="020B0604020202020204" pitchFamily="34" charset="0"/>
                <a:cs typeface="Arial" panose="020B0604020202020204" pitchFamily="34" charset="0"/>
              </a:rPr>
              <a:t>Ο </a:t>
            </a:r>
            <a:r>
              <a:rPr lang="el-GR" sz="1800" b="1" dirty="0">
                <a:solidFill>
                  <a:srgbClr val="330066"/>
                </a:solidFill>
                <a:latin typeface="Arial" panose="020B0604020202020204" pitchFamily="34" charset="0"/>
                <a:ea typeface="+mj-ea"/>
                <a:cs typeface="Arial" panose="020B0604020202020204" pitchFamily="34" charset="0"/>
              </a:rPr>
              <a:t>Κανονισμός (ΕΕ) 2016/679 </a:t>
            </a:r>
            <a:r>
              <a:rPr lang="el-GR" sz="1800" dirty="0">
                <a:solidFill>
                  <a:schemeClr val="tx1"/>
                </a:solidFill>
                <a:latin typeface="Arial" panose="020B0604020202020204" pitchFamily="34" charset="0"/>
                <a:cs typeface="Arial" panose="020B0604020202020204" pitchFamily="34" charset="0"/>
              </a:rPr>
              <a:t>του Ευρωπαϊκού Κοινοβουλίου και του Συμβουλίου της 27ης Απριλίου 2016 για την προστασία των φυσικών προσώπων έναντι της επεξεργασίας των δεδομένων προσωπικού χαρακτήρα και για την ελεύθερη κυκλοφορία των δεδομένων αυτών, Γενικός Κανονισμός για την Προστασία Δεδομένων </a:t>
            </a:r>
            <a:r>
              <a:rPr lang="el-GR" sz="1800" b="1" dirty="0">
                <a:solidFill>
                  <a:srgbClr val="330066"/>
                </a:solidFill>
                <a:latin typeface="Arial" panose="020B0604020202020204" pitchFamily="34" charset="0"/>
                <a:ea typeface="+mj-ea"/>
                <a:cs typeface="Arial" panose="020B0604020202020204" pitchFamily="34" charset="0"/>
              </a:rPr>
              <a:t>(ΓΚΠΔ)</a:t>
            </a:r>
          </a:p>
          <a:p>
            <a:pPr algn="just"/>
            <a:endParaRPr lang="el-GR" sz="1800" dirty="0">
              <a:solidFill>
                <a:srgbClr val="18818C"/>
              </a:solidFill>
              <a:latin typeface="Arial" panose="020B0604020202020204" pitchFamily="34" charset="0"/>
              <a:cs typeface="Arial" panose="020B0604020202020204" pitchFamily="34" charset="0"/>
            </a:endParaRPr>
          </a:p>
          <a:p>
            <a:pPr algn="just"/>
            <a:r>
              <a:rPr lang="el-GR" sz="1800" dirty="0">
                <a:solidFill>
                  <a:schemeClr val="tx1"/>
                </a:solidFill>
                <a:latin typeface="Arial" panose="020B0604020202020204" pitchFamily="34" charset="0"/>
                <a:cs typeface="Arial" panose="020B0604020202020204" pitchFamily="34" charset="0"/>
              </a:rPr>
              <a:t>Ο περί της Προστασίας των Φυσικών Προσώπων Έναντι την Επεξεργασία των Δεδομένων Προσωπικού Χαρακτήρα και της Ελεύθερης Κυκλοφορίας των Δεδομένων αυτών Νόμος του 2018 </a:t>
            </a:r>
            <a:r>
              <a:rPr lang="el-GR" sz="1800" b="1" dirty="0">
                <a:solidFill>
                  <a:srgbClr val="330066"/>
                </a:solidFill>
                <a:latin typeface="Arial" panose="020B0604020202020204" pitchFamily="34" charset="0"/>
                <a:ea typeface="+mj-ea"/>
                <a:cs typeface="Arial" panose="020B0604020202020204" pitchFamily="34" charset="0"/>
              </a:rPr>
              <a:t>(Ν.125(Ι)/2018)</a:t>
            </a:r>
          </a:p>
        </p:txBody>
      </p:sp>
      <p:sp>
        <p:nvSpPr>
          <p:cNvPr id="4" name="Slide Number Placeholder 3">
            <a:extLst>
              <a:ext uri="{FF2B5EF4-FFF2-40B4-BE49-F238E27FC236}">
                <a16:creationId xmlns:a16="http://schemas.microsoft.com/office/drawing/2014/main" id="{7811E85F-B5A4-83D5-7563-687872E6A864}"/>
              </a:ext>
            </a:extLst>
          </p:cNvPr>
          <p:cNvSpPr>
            <a:spLocks noGrp="1"/>
          </p:cNvSpPr>
          <p:nvPr>
            <p:ph type="sldNum" sz="quarter" idx="12"/>
          </p:nvPr>
        </p:nvSpPr>
        <p:spPr/>
        <p:txBody>
          <a:bodyPr/>
          <a:lstStyle/>
          <a:p>
            <a:fld id="{71C6F290-D301-4864-9490-340EF11588D9}" type="slidenum">
              <a:rPr lang="el-GR" altLang="en-US" smtClean="0"/>
              <a:pPr/>
              <a:t>2</a:t>
            </a:fld>
            <a:endParaRPr lang="el-GR" altLang="en-US" dirty="0"/>
          </a:p>
        </p:txBody>
      </p:sp>
    </p:spTree>
    <p:extLst>
      <p:ext uri="{BB962C8B-B14F-4D97-AF65-F5344CB8AC3E}">
        <p14:creationId xmlns:p14="http://schemas.microsoft.com/office/powerpoint/2010/main" val="3190566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A15C12-2AA4-D1E7-3208-EB1734FA1E78}"/>
              </a:ext>
            </a:extLst>
          </p:cNvPr>
          <p:cNvSpPr>
            <a:spLocks noGrp="1"/>
          </p:cNvSpPr>
          <p:nvPr>
            <p:ph idx="1"/>
          </p:nvPr>
        </p:nvSpPr>
        <p:spPr>
          <a:xfrm>
            <a:off x="1143000" y="1524000"/>
            <a:ext cx="7391400" cy="5433392"/>
          </a:xfrm>
        </p:spPr>
        <p:txBody>
          <a:bodyPr>
            <a:normAutofit/>
          </a:bodyPr>
          <a:lstStyle/>
          <a:p>
            <a:pPr marL="388620" indent="-342900" algn="just">
              <a:buFont typeface="Wingdings" panose="05000000000000000000" pitchFamily="2" charset="2"/>
              <a:buChar char="Ø"/>
            </a:pPr>
            <a:endParaRPr lang="el-GR" sz="2000" dirty="0"/>
          </a:p>
          <a:p>
            <a:pPr marL="388620" indent="-342900" algn="just">
              <a:buFont typeface="Wingdings" panose="05000000000000000000" pitchFamily="2" charset="2"/>
              <a:buChar char="Ø"/>
            </a:pPr>
            <a:r>
              <a:rPr lang="el-GR" sz="1800" dirty="0"/>
              <a:t>Ο ΥΠΔ μπορεί να είναι εξωτερικός και να ασκεί τα καθήκοντά του, βάσει σύμβασης παροχής υπηρεσιών.</a:t>
            </a:r>
          </a:p>
          <a:p>
            <a:pPr algn="just"/>
            <a:endParaRPr lang="el-GR" sz="1800" dirty="0"/>
          </a:p>
          <a:p>
            <a:pPr marL="502920" indent="-457200" algn="just">
              <a:buFont typeface="Arial" panose="020B0604020202020204" pitchFamily="34" charset="0"/>
              <a:buChar char="•"/>
            </a:pPr>
            <a:r>
              <a:rPr lang="el-GR" sz="1800" dirty="0"/>
              <a:t>Τα καθήκοντα μπορούν να ασκούνται με τη σύσταση ομάδας από τα μέλη του </a:t>
            </a:r>
            <a:r>
              <a:rPr lang="el-GR" sz="1800" dirty="0" err="1"/>
              <a:t>παρόχου</a:t>
            </a:r>
            <a:r>
              <a:rPr lang="el-GR" sz="1800" dirty="0"/>
              <a:t> υπηρεσιών, τα οποία συνεργάζονται μεταξύ τους.</a:t>
            </a:r>
          </a:p>
          <a:p>
            <a:pPr algn="just"/>
            <a:endParaRPr lang="el-GR" sz="1800" dirty="0"/>
          </a:p>
          <a:p>
            <a:pPr marL="502920" indent="-457200" algn="just">
              <a:buFont typeface="Arial" panose="020B0604020202020204" pitchFamily="34" charset="0"/>
              <a:buChar char="•"/>
            </a:pPr>
            <a:r>
              <a:rPr lang="el-GR" sz="1800" dirty="0"/>
              <a:t>Στη σύμβαση, υπάρχει σαφής καταμερισμός των καθηκόντων της ομάδας του εξωτερικού υπευθύνου προστασίας δεδομένων και να ορίζεται ένα μόνο άτομο ως επικεφαλής επικοινωνίας και «υπεύθυνος» για κάθε πελάτη.</a:t>
            </a:r>
          </a:p>
          <a:p>
            <a:pPr algn="just"/>
            <a:endParaRPr lang="el-GR" sz="1800" dirty="0"/>
          </a:p>
          <a:p>
            <a:pPr marL="502920" indent="-457200" algn="just">
              <a:buFont typeface="Arial" panose="020B0604020202020204" pitchFamily="34" charset="0"/>
              <a:buChar char="•"/>
            </a:pPr>
            <a:r>
              <a:rPr lang="el-GR" sz="1800" dirty="0"/>
              <a:t>Για πρακτικούς λόγους, ο ΥΠΔ πρέπει να είναι εγκατεστημένος στην Κύπρο.</a:t>
            </a:r>
          </a:p>
        </p:txBody>
      </p:sp>
      <p:sp>
        <p:nvSpPr>
          <p:cNvPr id="4" name="Title 1">
            <a:extLst>
              <a:ext uri="{FF2B5EF4-FFF2-40B4-BE49-F238E27FC236}">
                <a16:creationId xmlns:a16="http://schemas.microsoft.com/office/drawing/2014/main" id="{BDB39BF5-A070-D394-8049-8E7A70AAC507}"/>
              </a:ext>
            </a:extLst>
          </p:cNvPr>
          <p:cNvSpPr txBox="1">
            <a:spLocks/>
          </p:cNvSpPr>
          <p:nvPr/>
        </p:nvSpPr>
        <p:spPr bwMode="auto">
          <a:xfrm>
            <a:off x="1160025" y="2637"/>
            <a:ext cx="7696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b" anchorCtr="0" compatLnSpc="1">
            <a:prstTxWarp prst="textNoShape">
              <a:avLst/>
            </a:prstTxWarp>
          </a:bodyPr>
          <a:lstStyle>
            <a:lvl1pPr algn="l" rtl="0" eaLnBrk="1" fontAlgn="base" hangingPunct="1">
              <a:spcBef>
                <a:spcPct val="0"/>
              </a:spcBef>
              <a:spcAft>
                <a:spcPct val="0"/>
              </a:spcAft>
              <a:defRPr sz="3600" b="1">
                <a:solidFill>
                  <a:schemeClr val="tx2"/>
                </a:solidFill>
                <a:latin typeface="Arial" panose="020B060402020202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a:lstStyle>
          <a:p>
            <a:pPr>
              <a:buClrTx/>
              <a:buSzTx/>
              <a:buFontTx/>
              <a:buNone/>
            </a:pPr>
            <a:r>
              <a:rPr lang="el-GR" sz="3200" dirty="0"/>
              <a:t>Εξωτερικός ΥΠΔ</a:t>
            </a:r>
            <a:endParaRPr lang="el-GR" kern="0" dirty="0">
              <a:latin typeface="+mn-lt"/>
            </a:endParaRPr>
          </a:p>
        </p:txBody>
      </p:sp>
      <p:sp>
        <p:nvSpPr>
          <p:cNvPr id="2" name="Slide Number Placeholder 1">
            <a:extLst>
              <a:ext uri="{FF2B5EF4-FFF2-40B4-BE49-F238E27FC236}">
                <a16:creationId xmlns:a16="http://schemas.microsoft.com/office/drawing/2014/main" id="{7DA024A5-808B-6454-8EAC-8A794A5B0F70}"/>
              </a:ext>
            </a:extLst>
          </p:cNvPr>
          <p:cNvSpPr>
            <a:spLocks noGrp="1"/>
          </p:cNvSpPr>
          <p:nvPr>
            <p:ph type="sldNum" sz="quarter" idx="12"/>
          </p:nvPr>
        </p:nvSpPr>
        <p:spPr/>
        <p:txBody>
          <a:bodyPr/>
          <a:lstStyle/>
          <a:p>
            <a:fld id="{71C6F290-D301-4864-9490-340EF11588D9}" type="slidenum">
              <a:rPr lang="el-GR" altLang="en-US" smtClean="0"/>
              <a:pPr/>
              <a:t>20</a:t>
            </a:fld>
            <a:endParaRPr lang="el-GR" altLang="en-US" dirty="0"/>
          </a:p>
        </p:txBody>
      </p:sp>
    </p:spTree>
    <p:extLst>
      <p:ext uri="{BB962C8B-B14F-4D97-AF65-F5344CB8AC3E}">
        <p14:creationId xmlns:p14="http://schemas.microsoft.com/office/powerpoint/2010/main" val="1130845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5C8C7-E661-19C4-6A66-E9930DE76C24}"/>
              </a:ext>
            </a:extLst>
          </p:cNvPr>
          <p:cNvSpPr>
            <a:spLocks noGrp="1"/>
          </p:cNvSpPr>
          <p:nvPr>
            <p:ph type="title"/>
          </p:nvPr>
        </p:nvSpPr>
        <p:spPr>
          <a:xfrm>
            <a:off x="1187624" y="-243408"/>
            <a:ext cx="7696200" cy="1295400"/>
          </a:xfrm>
        </p:spPr>
        <p:txBody>
          <a:bodyPr/>
          <a:lstStyle/>
          <a:p>
            <a:r>
              <a:rPr lang="el-GR" sz="3200" dirty="0"/>
              <a:t>Παροχή απαραίτητων πόρων</a:t>
            </a:r>
          </a:p>
        </p:txBody>
      </p:sp>
      <p:sp>
        <p:nvSpPr>
          <p:cNvPr id="3" name="Content Placeholder 2">
            <a:extLst>
              <a:ext uri="{FF2B5EF4-FFF2-40B4-BE49-F238E27FC236}">
                <a16:creationId xmlns:a16="http://schemas.microsoft.com/office/drawing/2014/main" id="{77E33E13-638E-2870-14C5-55CCE04BD080}"/>
              </a:ext>
            </a:extLst>
          </p:cNvPr>
          <p:cNvSpPr>
            <a:spLocks noGrp="1"/>
          </p:cNvSpPr>
          <p:nvPr>
            <p:ph idx="1"/>
          </p:nvPr>
        </p:nvSpPr>
        <p:spPr>
          <a:xfrm>
            <a:off x="1143000" y="1609625"/>
            <a:ext cx="7391400" cy="4411663"/>
          </a:xfrm>
        </p:spPr>
        <p:txBody>
          <a:bodyPr>
            <a:noAutofit/>
          </a:bodyPr>
          <a:lstStyle/>
          <a:p>
            <a:pPr marL="388620" indent="-342900" algn="just">
              <a:buFont typeface="Wingdings" panose="05000000000000000000" pitchFamily="2" charset="2"/>
              <a:buChar char="Ø"/>
            </a:pPr>
            <a:r>
              <a:rPr lang="el-GR" sz="1800" dirty="0">
                <a:cs typeface="Arial" panose="020B0604020202020204" pitchFamily="34" charset="0"/>
              </a:rPr>
              <a:t>Ο οργανισμός στηρίζει τον ΥΠΔ του και του παρέχει τους απαραίτητους πόρους για την άσκηση των καθηκόντων του, πρόσβαση σε δεδομένα προσωπικού χαρακτήρα και σε πράξεις επεξεργασίας.</a:t>
            </a:r>
          </a:p>
          <a:p>
            <a:pPr algn="just"/>
            <a:endParaRPr lang="el-GR" sz="1800" dirty="0">
              <a:cs typeface="Arial" panose="020B0604020202020204" pitchFamily="34" charset="0"/>
            </a:endParaRPr>
          </a:p>
          <a:p>
            <a:pPr marL="502920" indent="-457200" algn="just">
              <a:buFont typeface="Arial" panose="020B0604020202020204" pitchFamily="34" charset="0"/>
              <a:buChar char="•"/>
            </a:pPr>
            <a:r>
              <a:rPr lang="el-GR" sz="1800" dirty="0">
                <a:cs typeface="Arial" panose="020B0604020202020204" pitchFamily="34" charset="0"/>
              </a:rPr>
              <a:t>Ενεργή στήριξη από τα ανώτερα διοικητικά στελέχη.</a:t>
            </a:r>
          </a:p>
          <a:p>
            <a:pPr marL="502920" indent="-457200" algn="just">
              <a:buFont typeface="Arial" panose="020B0604020202020204" pitchFamily="34" charset="0"/>
              <a:buChar char="•"/>
            </a:pPr>
            <a:r>
              <a:rPr lang="el-GR" sz="1800" dirty="0">
                <a:cs typeface="Arial" panose="020B0604020202020204" pitchFamily="34" charset="0"/>
              </a:rPr>
              <a:t>Επάρκεια χρόνου για την επιτέλεση των καθηκόντων του.</a:t>
            </a:r>
          </a:p>
          <a:p>
            <a:pPr marL="502920" indent="-457200" algn="just">
              <a:buFont typeface="Arial" panose="020B0604020202020204" pitchFamily="34" charset="0"/>
              <a:buChar char="•"/>
            </a:pPr>
            <a:r>
              <a:rPr lang="el-GR" sz="1800" dirty="0">
                <a:cs typeface="Arial" panose="020B0604020202020204" pitchFamily="34" charset="0"/>
              </a:rPr>
              <a:t>Οικονομικοί πόροι, υποδομές, προσωπικό.</a:t>
            </a:r>
          </a:p>
          <a:p>
            <a:pPr marL="502920" indent="-457200" algn="just">
              <a:buFont typeface="Arial" panose="020B0604020202020204" pitchFamily="34" charset="0"/>
              <a:buChar char="•"/>
            </a:pPr>
            <a:r>
              <a:rPr lang="el-GR" sz="1800" dirty="0">
                <a:cs typeface="Arial" panose="020B0604020202020204" pitchFamily="34" charset="0"/>
              </a:rPr>
              <a:t>Επίσημη ανακοίνωση του ορισμού του ΥΠΔ σε όλο το προσωπικό.</a:t>
            </a:r>
          </a:p>
          <a:p>
            <a:pPr marL="502920" indent="-457200" algn="just">
              <a:buFont typeface="Arial" panose="020B0604020202020204" pitchFamily="34" charset="0"/>
              <a:buChar char="•"/>
            </a:pPr>
            <a:r>
              <a:rPr lang="el-GR" sz="1800" dirty="0">
                <a:cs typeface="Arial" panose="020B0604020202020204" pitchFamily="34" charset="0"/>
              </a:rPr>
              <a:t>Πρόσβαση σε άλλα τμήματα του οργανισμού, για συνδρομή και πληροφόρηση από αυτά.</a:t>
            </a:r>
          </a:p>
          <a:p>
            <a:pPr marL="502920" indent="-457200" algn="just">
              <a:buFont typeface="Arial" panose="020B0604020202020204" pitchFamily="34" charset="0"/>
              <a:buChar char="•"/>
            </a:pPr>
            <a:r>
              <a:rPr lang="el-GR" sz="1800" dirty="0">
                <a:cs typeface="Arial" panose="020B0604020202020204" pitchFamily="34" charset="0"/>
              </a:rPr>
              <a:t>Συνεχής κατάρτιση.</a:t>
            </a:r>
          </a:p>
        </p:txBody>
      </p:sp>
      <p:sp>
        <p:nvSpPr>
          <p:cNvPr id="4" name="Slide Number Placeholder 3">
            <a:extLst>
              <a:ext uri="{FF2B5EF4-FFF2-40B4-BE49-F238E27FC236}">
                <a16:creationId xmlns:a16="http://schemas.microsoft.com/office/drawing/2014/main" id="{3E29E068-7413-AB22-7FBC-A25232C9F55F}"/>
              </a:ext>
            </a:extLst>
          </p:cNvPr>
          <p:cNvSpPr>
            <a:spLocks noGrp="1"/>
          </p:cNvSpPr>
          <p:nvPr>
            <p:ph type="sldNum" sz="quarter" idx="12"/>
          </p:nvPr>
        </p:nvSpPr>
        <p:spPr/>
        <p:txBody>
          <a:bodyPr/>
          <a:lstStyle/>
          <a:p>
            <a:fld id="{71C6F290-D301-4864-9490-340EF11588D9}" type="slidenum">
              <a:rPr lang="el-GR" altLang="en-US" smtClean="0"/>
              <a:pPr/>
              <a:t>21</a:t>
            </a:fld>
            <a:endParaRPr lang="el-GR" altLang="en-US" dirty="0"/>
          </a:p>
        </p:txBody>
      </p:sp>
    </p:spTree>
    <p:extLst>
      <p:ext uri="{BB962C8B-B14F-4D97-AF65-F5344CB8AC3E}">
        <p14:creationId xmlns:p14="http://schemas.microsoft.com/office/powerpoint/2010/main" val="1706171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BF7E1A-4726-4A4D-936E-1547410B3991}"/>
              </a:ext>
            </a:extLst>
          </p:cNvPr>
          <p:cNvSpPr>
            <a:spLocks noGrp="1"/>
          </p:cNvSpPr>
          <p:nvPr>
            <p:ph type="title"/>
          </p:nvPr>
        </p:nvSpPr>
        <p:spPr>
          <a:xfrm>
            <a:off x="971600" y="764704"/>
            <a:ext cx="7984232" cy="1440160"/>
          </a:xfrm>
        </p:spPr>
        <p:txBody>
          <a:bodyPr rtlCol="0"/>
          <a:lstStyle/>
          <a:p>
            <a:pPr rtl="0"/>
            <a:r>
              <a:rPr lang="el-GR" sz="3200" dirty="0">
                <a:solidFill>
                  <a:srgbClr val="330066"/>
                </a:solidFill>
                <a:latin typeface="Arial" panose="020B0604020202020204" pitchFamily="34" charset="0"/>
                <a:cs typeface="Arial" panose="020B0604020202020204" pitchFamily="34" charset="0"/>
              </a:rPr>
              <a:t>Θέματα για τα οποία </a:t>
            </a:r>
            <a:br>
              <a:rPr lang="el-GR" sz="3200" dirty="0">
                <a:solidFill>
                  <a:srgbClr val="330066"/>
                </a:solidFill>
                <a:latin typeface="Arial" panose="020B0604020202020204" pitchFamily="34" charset="0"/>
                <a:cs typeface="Arial" panose="020B0604020202020204" pitchFamily="34" charset="0"/>
              </a:rPr>
            </a:br>
            <a:r>
              <a:rPr lang="el-GR" sz="3200" dirty="0">
                <a:solidFill>
                  <a:srgbClr val="330066"/>
                </a:solidFill>
                <a:latin typeface="Arial" panose="020B0604020202020204" pitchFamily="34" charset="0"/>
                <a:cs typeface="Arial" panose="020B0604020202020204" pitchFamily="34" charset="0"/>
              </a:rPr>
              <a:t>υποβάλλονται παράπονα </a:t>
            </a:r>
            <a:br>
              <a:rPr lang="el-GR" sz="3200" dirty="0">
                <a:solidFill>
                  <a:srgbClr val="330066"/>
                </a:solidFill>
                <a:latin typeface="Arial" panose="020B0604020202020204" pitchFamily="34" charset="0"/>
                <a:cs typeface="Arial" panose="020B0604020202020204" pitchFamily="34" charset="0"/>
              </a:rPr>
            </a:br>
            <a:r>
              <a:rPr lang="el-GR" sz="3200" dirty="0">
                <a:solidFill>
                  <a:srgbClr val="330066"/>
                </a:solidFill>
                <a:latin typeface="Arial" panose="020B0604020202020204" pitchFamily="34" charset="0"/>
                <a:cs typeface="Arial" panose="020B0604020202020204" pitchFamily="34" charset="0"/>
              </a:rPr>
              <a:t>στο Γραφείο μου σε σχέση με τον ΥΠΔ</a:t>
            </a:r>
            <a:endParaRPr lang="el-GR" sz="3200" dirty="0">
              <a:solidFill>
                <a:srgbClr val="330066"/>
              </a:solidFill>
              <a:latin typeface="Arial" panose="020B0604020202020204" pitchFamily="34" charset="0"/>
            </a:endParaRPr>
          </a:p>
        </p:txBody>
      </p:sp>
      <p:sp>
        <p:nvSpPr>
          <p:cNvPr id="3" name="Θέση περιεχομένου 2">
            <a:extLst>
              <a:ext uri="{FF2B5EF4-FFF2-40B4-BE49-F238E27FC236}">
                <a16:creationId xmlns:a16="http://schemas.microsoft.com/office/drawing/2014/main" id="{57D24D5D-0235-41C0-B7A5-8534D08ABD25}"/>
              </a:ext>
            </a:extLst>
          </p:cNvPr>
          <p:cNvSpPr>
            <a:spLocks noGrp="1"/>
          </p:cNvSpPr>
          <p:nvPr>
            <p:ph idx="1"/>
          </p:nvPr>
        </p:nvSpPr>
        <p:spPr>
          <a:xfrm>
            <a:off x="1143000" y="2329705"/>
            <a:ext cx="7391400" cy="4411663"/>
          </a:xfrm>
        </p:spPr>
        <p:txBody>
          <a:bodyPr rtlCol="0">
            <a:normAutofit/>
          </a:bodyPr>
          <a:lstStyle/>
          <a:p>
            <a:pPr marL="388620" indent="-342900" algn="just">
              <a:buFont typeface="Arial" panose="020B0604020202020204" pitchFamily="34" charset="0"/>
              <a:buChar char="•"/>
            </a:pPr>
            <a:r>
              <a:rPr lang="el-GR" sz="1800" dirty="0">
                <a:solidFill>
                  <a:schemeClr val="tx1"/>
                </a:solidFill>
                <a:latin typeface="Arial" panose="020B0604020202020204" pitchFamily="34" charset="0"/>
                <a:ea typeface="Calibri" panose="020F0502020204030204" pitchFamily="34" charset="0"/>
              </a:rPr>
              <a:t>Τ</a:t>
            </a:r>
            <a:r>
              <a:rPr lang="el-GR" sz="1800" dirty="0">
                <a:solidFill>
                  <a:schemeClr val="tx1"/>
                </a:solidFill>
                <a:effectLst/>
                <a:latin typeface="Arial" panose="020B0604020202020204" pitchFamily="34" charset="0"/>
                <a:ea typeface="Calibri" panose="020F0502020204030204" pitchFamily="34" charset="0"/>
              </a:rPr>
              <a:t>α αιτήματα άσκησης δικαιωμάτων δεν ικανοποιούνται εντός του χρονικού περιθωρίου που προβλέπει ο νόμος (ένα μήνα) ή αν δεν δίνεται επαρκής απάντηση (Άρθρο 12(3) ΓΚΠΔ).</a:t>
            </a:r>
          </a:p>
          <a:p>
            <a:pPr marL="388620" indent="-342900" algn="just">
              <a:buFont typeface="Arial" panose="020B0604020202020204" pitchFamily="34" charset="0"/>
              <a:buChar char="•"/>
            </a:pPr>
            <a:endParaRPr lang="el-GR" sz="1800" dirty="0">
              <a:solidFill>
                <a:schemeClr val="tx1"/>
              </a:solidFill>
              <a:latin typeface="Arial" panose="020B0604020202020204" pitchFamily="34" charset="0"/>
              <a:cs typeface="Arial" panose="020B0604020202020204" pitchFamily="34" charset="0"/>
            </a:endParaRP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Η μη ανάρτηση στοιχείων επικοινωνίας Υπεύθυνου Προστασίας Δεδομένων. </a:t>
            </a:r>
          </a:p>
          <a:p>
            <a:pPr marL="388620" indent="-342900" algn="just">
              <a:buFont typeface="Arial" panose="020B0604020202020204" pitchFamily="34" charset="0"/>
              <a:buChar char="•"/>
            </a:pPr>
            <a:endParaRPr lang="en-US" sz="1800" dirty="0">
              <a:solidFill>
                <a:schemeClr val="tx1"/>
              </a:solidFill>
              <a:latin typeface="Arial" panose="020B0604020202020204" pitchFamily="34" charset="0"/>
              <a:cs typeface="Arial" panose="020B0604020202020204" pitchFamily="34" charset="0"/>
            </a:endParaRP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Η απουσία ή η ανεπαρκής πολιτική προστασίας δεδομένων.</a:t>
            </a:r>
          </a:p>
          <a:p>
            <a:pPr algn="just"/>
            <a:endParaRPr lang="el-GR" sz="1800" dirty="0">
              <a:solidFill>
                <a:schemeClr val="tx1"/>
              </a:solidFill>
              <a:effectLst/>
              <a:latin typeface="Arial" panose="020B0604020202020204" pitchFamily="34" charset="0"/>
              <a:ea typeface="Calibri" panose="020F0502020204030204" pitchFamily="34" charset="0"/>
            </a:endParaRPr>
          </a:p>
          <a:p>
            <a:pPr marL="388620" indent="-342900" algn="just">
              <a:buFont typeface="Arial" panose="020B0604020202020204" pitchFamily="34" charset="0"/>
              <a:buChar char="•"/>
            </a:pPr>
            <a:r>
              <a:rPr lang="el-GR" sz="1800" dirty="0">
                <a:solidFill>
                  <a:schemeClr val="tx1"/>
                </a:solidFill>
                <a:effectLst/>
                <a:latin typeface="Arial" panose="020B0604020202020204" pitchFamily="34" charset="0"/>
                <a:ea typeface="Calibri" panose="020F0502020204030204" pitchFamily="34" charset="0"/>
              </a:rPr>
              <a:t>Η μη διενέργεια Εκτίμησης Αντικτύπου όταν υπάρχει υψηλός κίνδυνος για τα δικαιώματα και τις ελευθερίες των φυσικών προσώπων.</a:t>
            </a:r>
          </a:p>
        </p:txBody>
      </p:sp>
      <p:sp>
        <p:nvSpPr>
          <p:cNvPr id="4" name="Slide Number Placeholder 3">
            <a:extLst>
              <a:ext uri="{FF2B5EF4-FFF2-40B4-BE49-F238E27FC236}">
                <a16:creationId xmlns:a16="http://schemas.microsoft.com/office/drawing/2014/main" id="{E6629AD9-F2E8-D5D6-8B96-3B08F598BF67}"/>
              </a:ext>
            </a:extLst>
          </p:cNvPr>
          <p:cNvSpPr>
            <a:spLocks noGrp="1"/>
          </p:cNvSpPr>
          <p:nvPr>
            <p:ph type="sldNum" sz="quarter" idx="12"/>
          </p:nvPr>
        </p:nvSpPr>
        <p:spPr/>
        <p:txBody>
          <a:bodyPr/>
          <a:lstStyle/>
          <a:p>
            <a:fld id="{71C6F290-D301-4864-9490-340EF11588D9}" type="slidenum">
              <a:rPr lang="el-GR" altLang="en-US" smtClean="0"/>
              <a:pPr/>
              <a:t>22</a:t>
            </a:fld>
            <a:endParaRPr lang="el-GR" altLang="en-US" dirty="0"/>
          </a:p>
        </p:txBody>
      </p:sp>
    </p:spTree>
    <p:extLst>
      <p:ext uri="{BB962C8B-B14F-4D97-AF65-F5344CB8AC3E}">
        <p14:creationId xmlns:p14="http://schemas.microsoft.com/office/powerpoint/2010/main" val="857171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B4EE5-F2D3-485E-FBAC-24174A0B8145}"/>
              </a:ext>
            </a:extLst>
          </p:cNvPr>
          <p:cNvSpPr>
            <a:spLocks noGrp="1"/>
          </p:cNvSpPr>
          <p:nvPr>
            <p:ph type="title"/>
          </p:nvPr>
        </p:nvSpPr>
        <p:spPr>
          <a:xfrm>
            <a:off x="1147287" y="261392"/>
            <a:ext cx="7696200" cy="1223392"/>
          </a:xfrm>
        </p:spPr>
        <p:txBody>
          <a:bodyPr/>
          <a:lstStyle/>
          <a:p>
            <a:r>
              <a:rPr lang="el-GR" sz="3200" dirty="0">
                <a:latin typeface="+mn-lt"/>
              </a:rPr>
              <a:t>Δράσεις του Γραφείου</a:t>
            </a:r>
          </a:p>
        </p:txBody>
      </p:sp>
      <p:sp>
        <p:nvSpPr>
          <p:cNvPr id="3" name="Content Placeholder 2">
            <a:extLst>
              <a:ext uri="{FF2B5EF4-FFF2-40B4-BE49-F238E27FC236}">
                <a16:creationId xmlns:a16="http://schemas.microsoft.com/office/drawing/2014/main" id="{F248F6A0-0E2F-659C-FA2D-215F00DE3EC6}"/>
              </a:ext>
            </a:extLst>
          </p:cNvPr>
          <p:cNvSpPr>
            <a:spLocks noGrp="1"/>
          </p:cNvSpPr>
          <p:nvPr>
            <p:ph idx="1"/>
          </p:nvPr>
        </p:nvSpPr>
        <p:spPr>
          <a:xfrm>
            <a:off x="1143000" y="1844824"/>
            <a:ext cx="7391400" cy="4968552"/>
          </a:xfrm>
        </p:spPr>
        <p:txBody>
          <a:bodyPr>
            <a:normAutofit fontScale="77500" lnSpcReduction="20000"/>
          </a:bodyPr>
          <a:lstStyle/>
          <a:p>
            <a:pPr marL="388620" indent="-342900" algn="just">
              <a:buFont typeface="Arial" panose="020B0604020202020204" pitchFamily="34" charset="0"/>
              <a:buChar char="•"/>
            </a:pPr>
            <a:r>
              <a:rPr lang="el-GR" sz="2100" dirty="0">
                <a:latin typeface="+mn-lt"/>
              </a:rPr>
              <a:t>Συντονισμένη δράση Ευρωπαϊκού Συμβουλίου Προστασίας Δεδομένων σχετικά με τον ρόλο των ΥΠΔ (</a:t>
            </a:r>
            <a:r>
              <a:rPr lang="el-GR" sz="2100" b="1" dirty="0">
                <a:latin typeface="+mn-lt"/>
              </a:rPr>
              <a:t>2023</a:t>
            </a:r>
            <a:r>
              <a:rPr lang="el-GR" sz="2100" dirty="0">
                <a:latin typeface="+mn-lt"/>
              </a:rPr>
              <a:t>).</a:t>
            </a:r>
          </a:p>
          <a:p>
            <a:pPr marL="1035050" lvl="1" indent="-342900" algn="just">
              <a:buFont typeface="Arial" panose="020B0604020202020204" pitchFamily="34" charset="0"/>
              <a:buChar char="•"/>
            </a:pPr>
            <a:r>
              <a:rPr lang="el-GR" sz="1800" dirty="0">
                <a:latin typeface="+mn-lt"/>
              </a:rPr>
              <a:t>Συμπληρώθηκαν 316 ερωτηματολόγια από τον Δημόσιο (43) και Ιδιωτικό Τομέα (273).</a:t>
            </a:r>
            <a:endParaRPr lang="el-GR" sz="2100" dirty="0">
              <a:latin typeface="+mn-lt"/>
            </a:endParaRPr>
          </a:p>
          <a:p>
            <a:pPr marL="388620" indent="-342900" algn="just">
              <a:buFont typeface="Arial" panose="020B0604020202020204" pitchFamily="34" charset="0"/>
              <a:buChar char="•"/>
            </a:pPr>
            <a:r>
              <a:rPr lang="el-GR" sz="2100" dirty="0">
                <a:latin typeface="+mn-lt"/>
              </a:rPr>
              <a:t>Εκπαίδευση στους ΥΠΔ του Δημοσίου Τομέα, υπό τη μορφή σεμιναρίου, σχετικά με τον ΓΚΠΔ (</a:t>
            </a:r>
            <a:r>
              <a:rPr lang="el-GR" sz="2100" b="1" dirty="0">
                <a:latin typeface="+mn-lt"/>
              </a:rPr>
              <a:t>2022</a:t>
            </a:r>
            <a:r>
              <a:rPr lang="el-GR" sz="2100" dirty="0">
                <a:latin typeface="+mn-lt"/>
              </a:rPr>
              <a:t>).</a:t>
            </a:r>
          </a:p>
          <a:p>
            <a:pPr marL="388620" indent="-342900" algn="just">
              <a:buFont typeface="Arial" panose="020B0604020202020204" pitchFamily="34" charset="0"/>
              <a:buChar char="•"/>
            </a:pPr>
            <a:endParaRPr lang="el-GR" sz="2100" dirty="0">
              <a:latin typeface="+mn-lt"/>
            </a:endParaRPr>
          </a:p>
          <a:p>
            <a:pPr marL="388620" indent="-342900" algn="just">
              <a:buFont typeface="Arial" panose="020B0604020202020204" pitchFamily="34" charset="0"/>
              <a:buChar char="•"/>
            </a:pPr>
            <a:r>
              <a:rPr lang="el-GR" sz="2100" dirty="0">
                <a:latin typeface="+mn-lt"/>
              </a:rPr>
              <a:t>Δύο σεμινάρια / παρουσιάσεις σε Προϊσταμένους και Διευθυντές της Βουλής των Αντιπροσώπων, Υπουργείων, Τμημάτων, Υπηρεσιών (</a:t>
            </a:r>
            <a:r>
              <a:rPr lang="el-GR" sz="2100" b="1" dirty="0">
                <a:latin typeface="+mn-lt"/>
              </a:rPr>
              <a:t>2022</a:t>
            </a:r>
            <a:r>
              <a:rPr lang="el-GR" sz="2100" dirty="0">
                <a:latin typeface="+mn-lt"/>
              </a:rPr>
              <a:t>).</a:t>
            </a:r>
          </a:p>
          <a:p>
            <a:pPr marL="388620" indent="-342900" algn="just">
              <a:buFont typeface="Arial" panose="020B0604020202020204" pitchFamily="34" charset="0"/>
              <a:buChar char="•"/>
            </a:pPr>
            <a:endParaRPr lang="el-GR" sz="2100" dirty="0">
              <a:latin typeface="+mn-lt"/>
            </a:endParaRPr>
          </a:p>
          <a:p>
            <a:pPr marL="388620" indent="-342900" algn="just">
              <a:buFont typeface="Arial" panose="020B0604020202020204" pitchFamily="34" charset="0"/>
              <a:buChar char="•"/>
            </a:pPr>
            <a:r>
              <a:rPr lang="el-GR" sz="2100" dirty="0">
                <a:latin typeface="+mn-lt"/>
              </a:rPr>
              <a:t>Διενέργεια ελέγχων στον Ιδιωτικό Τομέα (σε υπεραγορές, ασφαλιστικές εταιρείες, ιδιωτικά νοσοκομεία), που μεταξύ άλλων αφορούσαν στον ρόλο του ΥΠΔ (</a:t>
            </a:r>
            <a:r>
              <a:rPr lang="el-GR" sz="2100" b="1" dirty="0">
                <a:latin typeface="+mn-lt"/>
              </a:rPr>
              <a:t>2020</a:t>
            </a:r>
            <a:r>
              <a:rPr lang="el-GR" sz="2100" dirty="0">
                <a:latin typeface="+mn-lt"/>
              </a:rPr>
              <a:t>).</a:t>
            </a:r>
          </a:p>
          <a:p>
            <a:pPr marL="388620" indent="-342900" algn="just">
              <a:buFont typeface="Arial" panose="020B0604020202020204" pitchFamily="34" charset="0"/>
              <a:buChar char="•"/>
            </a:pPr>
            <a:endParaRPr lang="el-GR" sz="2100" dirty="0">
              <a:latin typeface="+mn-lt"/>
            </a:endParaRPr>
          </a:p>
          <a:p>
            <a:pPr marL="388620" indent="-342900" algn="just">
              <a:buFont typeface="Arial" panose="020B0604020202020204" pitchFamily="34" charset="0"/>
              <a:buChar char="•"/>
            </a:pPr>
            <a:r>
              <a:rPr lang="el-GR" sz="2100" dirty="0">
                <a:latin typeface="+mn-lt"/>
              </a:rPr>
              <a:t>Διενέργεια ελέγχων στον Δημόσιο Τομέα (σε Τμήματα, Υπηρεσίες, Οντότητες Δημοσίου Δικαίου, Δημόσια Αυτοδιοίκηση), που αφορούσαν κυρίως στον ρόλο και στα καθήκοντα του ΥΠΔ (</a:t>
            </a:r>
            <a:r>
              <a:rPr lang="el-GR" sz="2100" b="1" dirty="0">
                <a:latin typeface="+mn-lt"/>
              </a:rPr>
              <a:t>2019</a:t>
            </a:r>
            <a:r>
              <a:rPr lang="el-GR" sz="2100" dirty="0">
                <a:latin typeface="+mn-lt"/>
              </a:rPr>
              <a:t>).</a:t>
            </a:r>
          </a:p>
          <a:p>
            <a:pPr marL="388620" indent="-342900" algn="just">
              <a:buFont typeface="Arial" panose="020B0604020202020204" pitchFamily="34" charset="0"/>
              <a:buChar char="•"/>
            </a:pPr>
            <a:endParaRPr lang="el-GR" sz="2100" dirty="0">
              <a:latin typeface="+mn-lt"/>
            </a:endParaRPr>
          </a:p>
          <a:p>
            <a:pPr marL="388620" indent="-342900" algn="just">
              <a:buFont typeface="Arial" panose="020B0604020202020204" pitchFamily="34" charset="0"/>
              <a:buChar char="•"/>
            </a:pPr>
            <a:r>
              <a:rPr lang="el-GR" sz="2100" dirty="0">
                <a:latin typeface="+mn-lt"/>
              </a:rPr>
              <a:t>Τήρηση των στοιχείων επικοινωνίας 220 ΥΠΔ Δημοσίου και ευρύτερου Δημοσίου Τομέα, στη βάση δεδομένων του Γραφείου μου.</a:t>
            </a:r>
          </a:p>
          <a:p>
            <a:pPr marL="388620" indent="-342900" algn="just">
              <a:buFont typeface="Arial" panose="020B0604020202020204" pitchFamily="34" charset="0"/>
              <a:buChar char="•"/>
            </a:pPr>
            <a:endParaRPr lang="en-US" sz="2100" dirty="0">
              <a:latin typeface="+mn-lt"/>
            </a:endParaRPr>
          </a:p>
          <a:p>
            <a:pPr algn="just"/>
            <a:endParaRPr lang="en-US" sz="2100" dirty="0">
              <a:latin typeface="+mn-lt"/>
            </a:endParaRPr>
          </a:p>
          <a:p>
            <a:pPr algn="just"/>
            <a:endParaRPr lang="el-GR" sz="2100" dirty="0">
              <a:latin typeface="+mn-lt"/>
            </a:endParaRPr>
          </a:p>
          <a:p>
            <a:pPr algn="just"/>
            <a:endParaRPr lang="el-GR" sz="2100" dirty="0">
              <a:latin typeface="+mn-lt"/>
            </a:endParaRPr>
          </a:p>
          <a:p>
            <a:pPr algn="just"/>
            <a:endParaRPr lang="el-GR" sz="2100" dirty="0">
              <a:latin typeface="+mn-lt"/>
            </a:endParaRPr>
          </a:p>
          <a:p>
            <a:pPr algn="just"/>
            <a:endParaRPr lang="el-GR" sz="2100" dirty="0">
              <a:latin typeface="+mn-lt"/>
            </a:endParaRPr>
          </a:p>
          <a:p>
            <a:pPr algn="just"/>
            <a:endParaRPr lang="el-GR" sz="2100" dirty="0">
              <a:latin typeface="+mn-lt"/>
            </a:endParaRPr>
          </a:p>
        </p:txBody>
      </p:sp>
      <p:sp>
        <p:nvSpPr>
          <p:cNvPr id="4" name="Slide Number Placeholder 3">
            <a:extLst>
              <a:ext uri="{FF2B5EF4-FFF2-40B4-BE49-F238E27FC236}">
                <a16:creationId xmlns:a16="http://schemas.microsoft.com/office/drawing/2014/main" id="{29AD882D-3454-3BF6-F5AC-EED2B185243C}"/>
              </a:ext>
            </a:extLst>
          </p:cNvPr>
          <p:cNvSpPr>
            <a:spLocks noGrp="1"/>
          </p:cNvSpPr>
          <p:nvPr>
            <p:ph type="sldNum" sz="quarter" idx="12"/>
          </p:nvPr>
        </p:nvSpPr>
        <p:spPr/>
        <p:txBody>
          <a:bodyPr/>
          <a:lstStyle/>
          <a:p>
            <a:fld id="{71C6F290-D301-4864-9490-340EF11588D9}" type="slidenum">
              <a:rPr lang="el-GR" altLang="en-US" smtClean="0"/>
              <a:pPr/>
              <a:t>23</a:t>
            </a:fld>
            <a:endParaRPr lang="el-GR" altLang="en-US" dirty="0"/>
          </a:p>
        </p:txBody>
      </p:sp>
    </p:spTree>
    <p:extLst>
      <p:ext uri="{BB962C8B-B14F-4D97-AF65-F5344CB8AC3E}">
        <p14:creationId xmlns:p14="http://schemas.microsoft.com/office/powerpoint/2010/main" val="1225412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32F97-5286-034C-5E3C-86A4CAD782B9}"/>
              </a:ext>
            </a:extLst>
          </p:cNvPr>
          <p:cNvSpPr>
            <a:spLocks noGrp="1"/>
          </p:cNvSpPr>
          <p:nvPr>
            <p:ph type="title"/>
          </p:nvPr>
        </p:nvSpPr>
        <p:spPr>
          <a:xfrm>
            <a:off x="755576" y="2434431"/>
            <a:ext cx="7696200" cy="1295400"/>
          </a:xfrm>
        </p:spPr>
        <p:txBody>
          <a:bodyPr/>
          <a:lstStyle/>
          <a:p>
            <a:r>
              <a:rPr lang="el-GR" sz="3200" b="1" dirty="0">
                <a:solidFill>
                  <a:srgbClr val="330066"/>
                </a:solidFill>
                <a:latin typeface="Arial" panose="020B0604020202020204" pitchFamily="34" charset="0"/>
                <a:cs typeface="Arial" panose="020B0604020202020204" pitchFamily="34" charset="0"/>
              </a:rPr>
              <a:t>Ευχαριστώ για την προσοχή σας!</a:t>
            </a:r>
            <a:endParaRPr lang="el-GR" sz="3200" dirty="0">
              <a:solidFill>
                <a:srgbClr val="330066"/>
              </a:solidFill>
            </a:endParaRPr>
          </a:p>
        </p:txBody>
      </p:sp>
      <p:sp>
        <p:nvSpPr>
          <p:cNvPr id="3" name="Slide Number Placeholder 2">
            <a:extLst>
              <a:ext uri="{FF2B5EF4-FFF2-40B4-BE49-F238E27FC236}">
                <a16:creationId xmlns:a16="http://schemas.microsoft.com/office/drawing/2014/main" id="{BD4C1995-6592-AFBC-9CB0-3052B7795C0A}"/>
              </a:ext>
            </a:extLst>
          </p:cNvPr>
          <p:cNvSpPr>
            <a:spLocks noGrp="1"/>
          </p:cNvSpPr>
          <p:nvPr>
            <p:ph type="sldNum" sz="quarter" idx="12"/>
          </p:nvPr>
        </p:nvSpPr>
        <p:spPr/>
        <p:txBody>
          <a:bodyPr/>
          <a:lstStyle/>
          <a:p>
            <a:fld id="{71C6F290-D301-4864-9490-340EF11588D9}" type="slidenum">
              <a:rPr lang="el-GR" altLang="en-US" smtClean="0"/>
              <a:pPr/>
              <a:t>24</a:t>
            </a:fld>
            <a:endParaRPr lang="el-GR" altLang="en-US" dirty="0"/>
          </a:p>
        </p:txBody>
      </p:sp>
    </p:spTree>
    <p:extLst>
      <p:ext uri="{BB962C8B-B14F-4D97-AF65-F5344CB8AC3E}">
        <p14:creationId xmlns:p14="http://schemas.microsoft.com/office/powerpoint/2010/main" val="647144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72CED-A45C-3486-93DF-BD01454DA3E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2FAFAF-1D31-48EE-F038-6163FDF2BD9A}"/>
              </a:ext>
            </a:extLst>
          </p:cNvPr>
          <p:cNvSpPr>
            <a:spLocks noGrp="1"/>
          </p:cNvSpPr>
          <p:nvPr>
            <p:ph idx="1"/>
          </p:nvPr>
        </p:nvSpPr>
        <p:spPr>
          <a:xfrm>
            <a:off x="450736" y="1124744"/>
            <a:ext cx="4149080" cy="4411663"/>
          </a:xfrm>
        </p:spPr>
        <p:txBody>
          <a:bodyPr>
            <a:normAutofit/>
          </a:bodyPr>
          <a:lstStyle/>
          <a:p>
            <a:pPr marL="0" indent="0">
              <a:buNone/>
            </a:pPr>
            <a:r>
              <a:rPr lang="el-GR" sz="1800" b="1" dirty="0">
                <a:solidFill>
                  <a:srgbClr val="330066"/>
                </a:solidFill>
                <a:latin typeface="Arial" panose="020B0604020202020204" pitchFamily="34" charset="0"/>
                <a:cs typeface="Arial" panose="020B0604020202020204" pitchFamily="34" charset="0"/>
              </a:rPr>
              <a:t>Γραφείο Επιτρόπου Προστασίας</a:t>
            </a:r>
          </a:p>
          <a:p>
            <a:pPr marL="0" indent="0">
              <a:buNone/>
            </a:pPr>
            <a:r>
              <a:rPr lang="el-GR" sz="1800" b="1" dirty="0">
                <a:solidFill>
                  <a:srgbClr val="330066"/>
                </a:solidFill>
                <a:latin typeface="Arial" panose="020B0604020202020204" pitchFamily="34" charset="0"/>
                <a:cs typeface="Arial" panose="020B0604020202020204" pitchFamily="34" charset="0"/>
              </a:rPr>
              <a:t>Δεδομένων Προσωπικού Χαρακτήρα</a:t>
            </a:r>
          </a:p>
          <a:p>
            <a:pPr marL="0" indent="0">
              <a:buNone/>
            </a:pPr>
            <a:endParaRPr lang="el-GR" sz="1800" dirty="0">
              <a:solidFill>
                <a:srgbClr val="330066"/>
              </a:solidFill>
              <a:latin typeface="Arial" panose="020B0604020202020204" pitchFamily="34" charset="0"/>
              <a:cs typeface="Arial" panose="020B0604020202020204" pitchFamily="34" charset="0"/>
            </a:endParaRPr>
          </a:p>
          <a:p>
            <a:pPr marL="0" indent="0">
              <a:buNone/>
            </a:pPr>
            <a:r>
              <a:rPr lang="el-GR" sz="1800" dirty="0">
                <a:solidFill>
                  <a:srgbClr val="330066"/>
                </a:solidFill>
                <a:latin typeface="Arial" panose="020B0604020202020204" pitchFamily="34" charset="0"/>
                <a:cs typeface="Arial" panose="020B0604020202020204" pitchFamily="34" charset="0"/>
              </a:rPr>
              <a:t>Κυπράνορος 15, 1061 Λευκωσία</a:t>
            </a:r>
          </a:p>
          <a:p>
            <a:pPr marL="0" indent="0">
              <a:buNone/>
            </a:pPr>
            <a:r>
              <a:rPr lang="el-GR" sz="1800" dirty="0">
                <a:solidFill>
                  <a:srgbClr val="330066"/>
                </a:solidFill>
                <a:latin typeface="Arial" panose="020B0604020202020204" pitchFamily="34" charset="0"/>
                <a:cs typeface="Arial" panose="020B0604020202020204" pitchFamily="34" charset="0"/>
              </a:rPr>
              <a:t>Τ.Θ. 23378, 1682 Λευκωσία</a:t>
            </a:r>
          </a:p>
          <a:p>
            <a:pPr marL="0" indent="0">
              <a:buNone/>
            </a:pPr>
            <a:endParaRPr lang="el-GR" sz="1800" dirty="0">
              <a:solidFill>
                <a:srgbClr val="330066"/>
              </a:solidFill>
              <a:latin typeface="Arial" panose="020B0604020202020204" pitchFamily="34" charset="0"/>
              <a:cs typeface="Arial" panose="020B0604020202020204" pitchFamily="34" charset="0"/>
            </a:endParaRPr>
          </a:p>
          <a:p>
            <a:pPr marL="0" indent="0">
              <a:buNone/>
            </a:pPr>
            <a:r>
              <a:rPr lang="el-GR" sz="1800" dirty="0" err="1">
                <a:solidFill>
                  <a:srgbClr val="330066"/>
                </a:solidFill>
                <a:latin typeface="Arial" panose="020B0604020202020204" pitchFamily="34" charset="0"/>
                <a:cs typeface="Arial" panose="020B0604020202020204" pitchFamily="34" charset="0"/>
              </a:rPr>
              <a:t>Τηλ</a:t>
            </a:r>
            <a:r>
              <a:rPr lang="el-GR" sz="1800" dirty="0">
                <a:solidFill>
                  <a:srgbClr val="330066"/>
                </a:solidFill>
                <a:latin typeface="Arial" panose="020B0604020202020204" pitchFamily="34" charset="0"/>
                <a:cs typeface="Arial" panose="020B0604020202020204" pitchFamily="34" charset="0"/>
              </a:rPr>
              <a:t>.: 22818456, Φαξ: 22304565</a:t>
            </a:r>
          </a:p>
          <a:p>
            <a:pPr marL="0" indent="0">
              <a:buNone/>
            </a:pPr>
            <a:r>
              <a:rPr lang="el-GR" sz="1800" dirty="0">
                <a:solidFill>
                  <a:srgbClr val="330066"/>
                </a:solidFill>
                <a:latin typeface="Arial" panose="020B0604020202020204" pitchFamily="34" charset="0"/>
                <a:cs typeface="Arial" panose="020B0604020202020204" pitchFamily="34" charset="0"/>
              </a:rPr>
              <a:t>E-</a:t>
            </a:r>
            <a:r>
              <a:rPr lang="el-GR" sz="1800" dirty="0" err="1">
                <a:solidFill>
                  <a:srgbClr val="330066"/>
                </a:solidFill>
                <a:latin typeface="Arial" panose="020B0604020202020204" pitchFamily="34" charset="0"/>
                <a:cs typeface="Arial" panose="020B0604020202020204" pitchFamily="34" charset="0"/>
              </a:rPr>
              <a:t>mail</a:t>
            </a:r>
            <a:r>
              <a:rPr lang="el-GR" sz="1800" dirty="0">
                <a:solidFill>
                  <a:srgbClr val="330066"/>
                </a:solidFill>
                <a:latin typeface="Arial" panose="020B0604020202020204" pitchFamily="34" charset="0"/>
                <a:cs typeface="Arial" panose="020B0604020202020204" pitchFamily="34" charset="0"/>
              </a:rPr>
              <a:t>: </a:t>
            </a:r>
            <a:r>
              <a:rPr lang="el-GR" sz="1800" u="sng" dirty="0">
                <a:solidFill>
                  <a:srgbClr val="330066"/>
                </a:solidFill>
                <a:latin typeface="Arial" panose="020B0604020202020204" pitchFamily="34" charset="0"/>
                <a:cs typeface="Arial" panose="020B0604020202020204" pitchFamily="34" charset="0"/>
              </a:rPr>
              <a:t>commissioner@dataprotection.gov.cy</a:t>
            </a:r>
          </a:p>
          <a:p>
            <a:pPr marL="0" indent="0">
              <a:buNone/>
            </a:pPr>
            <a:endParaRPr lang="el-GR" sz="1800" dirty="0">
              <a:solidFill>
                <a:srgbClr val="330066"/>
              </a:solidFill>
              <a:latin typeface="Arial" panose="020B0604020202020204" pitchFamily="34" charset="0"/>
              <a:cs typeface="Arial" panose="020B0604020202020204" pitchFamily="34" charset="0"/>
            </a:endParaRPr>
          </a:p>
          <a:p>
            <a:pPr marL="0" indent="0">
              <a:buNone/>
            </a:pPr>
            <a:r>
              <a:rPr lang="el-GR" sz="1800" dirty="0">
                <a:solidFill>
                  <a:srgbClr val="330066"/>
                </a:solidFill>
                <a:latin typeface="Arial" panose="020B0604020202020204" pitchFamily="34" charset="0"/>
                <a:cs typeface="Arial" panose="020B0604020202020204" pitchFamily="34" charset="0"/>
              </a:rPr>
              <a:t>www.dataprotection.gov.cy </a:t>
            </a:r>
          </a:p>
          <a:p>
            <a:endParaRPr lang="el-GR" dirty="0"/>
          </a:p>
        </p:txBody>
      </p:sp>
      <p:sp>
        <p:nvSpPr>
          <p:cNvPr id="4" name="Content Placeholder 2">
            <a:extLst>
              <a:ext uri="{FF2B5EF4-FFF2-40B4-BE49-F238E27FC236}">
                <a16:creationId xmlns:a16="http://schemas.microsoft.com/office/drawing/2014/main" id="{F880BF56-B719-08BB-58EF-24BC3CD6D940}"/>
              </a:ext>
            </a:extLst>
          </p:cNvPr>
          <p:cNvSpPr txBox="1">
            <a:spLocks/>
          </p:cNvSpPr>
          <p:nvPr/>
        </p:nvSpPr>
        <p:spPr bwMode="auto">
          <a:xfrm>
            <a:off x="4699937" y="1124743"/>
            <a:ext cx="414908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Arial" panose="020B0604020202020204" pitchFamily="34" charset="0"/>
                <a:ea typeface="+mn-ea"/>
                <a:cs typeface="+mn-cs"/>
              </a:defRPr>
            </a:lvl1pPr>
            <a:lvl2pPr marL="692150" indent="-347663" algn="l" rtl="0" eaLnBrk="1" fontAlgn="base" hangingPunct="1">
              <a:spcBef>
                <a:spcPct val="0"/>
              </a:spcBef>
              <a:spcAft>
                <a:spcPct val="25000"/>
              </a:spcAft>
              <a:buClr>
                <a:schemeClr val="accent2">
                  <a:lumMod val="75000"/>
                </a:schemeClr>
              </a:buClr>
              <a:buSzPct val="55000"/>
              <a:buFont typeface="Wingdings" pitchFamily="2" charset="2"/>
              <a:buChar char="l"/>
              <a:defRPr sz="2400">
                <a:solidFill>
                  <a:schemeClr val="tx1"/>
                </a:solidFill>
                <a:latin typeface="Arial" panose="020B0604020202020204" pitchFamily="34" charset="0"/>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Arial" panose="020B0604020202020204" pitchFamily="34" charset="0"/>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Arial" panose="020B0604020202020204" pitchFamily="34" charset="0"/>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Arial" panose="020B0604020202020204" pitchFamily="34" charset="0"/>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Arial" panose="020B0604020202020204" pitchFamily="34" charset="0"/>
              </a:defRPr>
            </a:lvl9pPr>
          </a:lstStyle>
          <a:p>
            <a:r>
              <a:rPr lang="el-GR" sz="1800" b="1" kern="0" dirty="0">
                <a:solidFill>
                  <a:srgbClr val="330066"/>
                </a:solidFill>
                <a:cs typeface="Arial" panose="020B0604020202020204" pitchFamily="34" charset="0"/>
              </a:rPr>
              <a:t>Γραφείο Επιτρόπου </a:t>
            </a:r>
          </a:p>
          <a:p>
            <a:r>
              <a:rPr lang="el-GR" sz="1800" b="1" kern="0" dirty="0">
                <a:solidFill>
                  <a:srgbClr val="330066"/>
                </a:solidFill>
                <a:cs typeface="Arial" panose="020B0604020202020204" pitchFamily="34" charset="0"/>
              </a:rPr>
              <a:t>Πληροφοριών</a:t>
            </a:r>
          </a:p>
          <a:p>
            <a:endParaRPr lang="el-GR" sz="1800" kern="0" dirty="0">
              <a:solidFill>
                <a:srgbClr val="330066"/>
              </a:solidFill>
              <a:cs typeface="Arial" panose="020B0604020202020204" pitchFamily="34" charset="0"/>
            </a:endParaRPr>
          </a:p>
          <a:p>
            <a:pPr marL="0" indent="0">
              <a:buNone/>
            </a:pPr>
            <a:br>
              <a:rPr lang="el-GR" sz="1800" dirty="0">
                <a:solidFill>
                  <a:srgbClr val="330066"/>
                </a:solidFill>
                <a:cs typeface="Arial" panose="020B0604020202020204" pitchFamily="34" charset="0"/>
              </a:rPr>
            </a:br>
            <a:r>
              <a:rPr lang="el-GR" sz="1800" dirty="0">
                <a:solidFill>
                  <a:srgbClr val="330066"/>
                </a:solidFill>
                <a:latin typeface="Arial" panose="020B0604020202020204" pitchFamily="34" charset="0"/>
                <a:cs typeface="Arial" panose="020B0604020202020204" pitchFamily="34" charset="0"/>
              </a:rPr>
              <a:t>Κυπράνορος 15, 1061 Λευκωσία</a:t>
            </a:r>
          </a:p>
          <a:p>
            <a:pPr marL="0" indent="0">
              <a:buNone/>
            </a:pPr>
            <a:r>
              <a:rPr lang="el-GR" sz="1800" dirty="0">
                <a:solidFill>
                  <a:srgbClr val="330066"/>
                </a:solidFill>
                <a:latin typeface="Arial" panose="020B0604020202020204" pitchFamily="34" charset="0"/>
                <a:cs typeface="Arial" panose="020B0604020202020204" pitchFamily="34" charset="0"/>
              </a:rPr>
              <a:t>Τ.Θ. 23378, 1682 Λευκωσία</a:t>
            </a:r>
          </a:p>
          <a:p>
            <a:br>
              <a:rPr lang="el-GR" sz="1800" kern="0" dirty="0">
                <a:solidFill>
                  <a:srgbClr val="330066"/>
                </a:solidFill>
                <a:cs typeface="Arial" panose="020B0604020202020204" pitchFamily="34" charset="0"/>
              </a:rPr>
            </a:br>
            <a:r>
              <a:rPr lang="el-GR" sz="1800" kern="0" dirty="0" err="1">
                <a:solidFill>
                  <a:srgbClr val="330066"/>
                </a:solidFill>
                <a:cs typeface="Arial" panose="020B0604020202020204" pitchFamily="34" charset="0"/>
              </a:rPr>
              <a:t>Τηλ</a:t>
            </a:r>
            <a:r>
              <a:rPr lang="el-GR" sz="1800" kern="0" dirty="0">
                <a:solidFill>
                  <a:srgbClr val="330066"/>
                </a:solidFill>
                <a:cs typeface="Arial" panose="020B0604020202020204" pitchFamily="34" charset="0"/>
              </a:rPr>
              <a:t>.: 22309000, Φαξ: 22309001</a:t>
            </a:r>
          </a:p>
          <a:p>
            <a:r>
              <a:rPr lang="en-US" sz="1800" kern="0" dirty="0">
                <a:solidFill>
                  <a:srgbClr val="330066"/>
                </a:solidFill>
                <a:cs typeface="Arial" panose="020B0604020202020204" pitchFamily="34" charset="0"/>
              </a:rPr>
              <a:t>E-mail: </a:t>
            </a:r>
            <a:r>
              <a:rPr lang="en-US" sz="1800" u="sng" kern="0" dirty="0">
                <a:solidFill>
                  <a:srgbClr val="330066"/>
                </a:solidFill>
                <a:cs typeface="Arial" panose="020B0604020202020204" pitchFamily="34" charset="0"/>
                <a:hlinkClick r:id="rId2">
                  <a:extLst>
                    <a:ext uri="{A12FA001-AC4F-418D-AE19-62706E023703}">
                      <ahyp:hlinkClr xmlns:ahyp="http://schemas.microsoft.com/office/drawing/2018/hyperlinkcolor" val="tx"/>
                    </a:ext>
                  </a:extLst>
                </a:hlinkClick>
              </a:rPr>
              <a:t>commissioner@informationcommissioner.gov.cy</a:t>
            </a:r>
            <a:endParaRPr lang="en-US" sz="1800" u="sng" kern="0" dirty="0">
              <a:solidFill>
                <a:srgbClr val="330066"/>
              </a:solidFill>
              <a:cs typeface="Arial" panose="020B0604020202020204" pitchFamily="34" charset="0"/>
            </a:endParaRPr>
          </a:p>
          <a:p>
            <a:br>
              <a:rPr lang="el-GR" sz="1800" kern="0" dirty="0">
                <a:solidFill>
                  <a:srgbClr val="330066"/>
                </a:solidFill>
                <a:cs typeface="Arial" panose="020B0604020202020204" pitchFamily="34" charset="0"/>
              </a:rPr>
            </a:br>
            <a:r>
              <a:rPr lang="en-US" sz="1800" kern="0" dirty="0">
                <a:solidFill>
                  <a:srgbClr val="330066"/>
                </a:solidFill>
                <a:cs typeface="Arial" panose="020B0604020202020204" pitchFamily="34" charset="0"/>
              </a:rPr>
              <a:t>www.informationcommissioner.gov.cy</a:t>
            </a:r>
            <a:endParaRPr lang="el-GR" sz="1800" kern="0" dirty="0">
              <a:solidFill>
                <a:srgbClr val="330066"/>
              </a:solidFill>
              <a:cs typeface="Arial" panose="020B0604020202020204" pitchFamily="34" charset="0"/>
            </a:endParaRPr>
          </a:p>
        </p:txBody>
      </p:sp>
      <p:sp>
        <p:nvSpPr>
          <p:cNvPr id="2" name="Slide Number Placeholder 1">
            <a:extLst>
              <a:ext uri="{FF2B5EF4-FFF2-40B4-BE49-F238E27FC236}">
                <a16:creationId xmlns:a16="http://schemas.microsoft.com/office/drawing/2014/main" id="{3A5BAFE3-ED06-696B-8EFF-B0F9EED1D7C8}"/>
              </a:ext>
            </a:extLst>
          </p:cNvPr>
          <p:cNvSpPr>
            <a:spLocks noGrp="1"/>
          </p:cNvSpPr>
          <p:nvPr>
            <p:ph type="sldNum" sz="quarter" idx="12"/>
          </p:nvPr>
        </p:nvSpPr>
        <p:spPr/>
        <p:txBody>
          <a:bodyPr/>
          <a:lstStyle/>
          <a:p>
            <a:fld id="{71C6F290-D301-4864-9490-340EF11588D9}" type="slidenum">
              <a:rPr lang="el-GR" altLang="en-US" smtClean="0"/>
              <a:pPr/>
              <a:t>25</a:t>
            </a:fld>
            <a:endParaRPr lang="el-GR" altLang="en-US" dirty="0"/>
          </a:p>
        </p:txBody>
      </p:sp>
    </p:spTree>
    <p:extLst>
      <p:ext uri="{BB962C8B-B14F-4D97-AF65-F5344CB8AC3E}">
        <p14:creationId xmlns:p14="http://schemas.microsoft.com/office/powerpoint/2010/main" val="255435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E83800-1E6B-4A93-87D3-3D70E59B3CEE}"/>
              </a:ext>
            </a:extLst>
          </p:cNvPr>
          <p:cNvSpPr>
            <a:spLocks noGrp="1"/>
          </p:cNvSpPr>
          <p:nvPr>
            <p:ph type="title"/>
          </p:nvPr>
        </p:nvSpPr>
        <p:spPr>
          <a:xfrm>
            <a:off x="1177063" y="228600"/>
            <a:ext cx="7696200" cy="1295400"/>
          </a:xfrm>
        </p:spPr>
        <p:txBody>
          <a:bodyPr rtlCol="0"/>
          <a:lstStyle/>
          <a:p>
            <a:pPr rtl="0"/>
            <a:r>
              <a:rPr lang="el-GR" sz="3200" dirty="0">
                <a:solidFill>
                  <a:srgbClr val="330066"/>
                </a:solidFill>
              </a:rPr>
              <a:t>Βασικές έννοιες</a:t>
            </a:r>
            <a:endParaRPr lang="el-GR" sz="3200" dirty="0">
              <a:solidFill>
                <a:srgbClr val="330066"/>
              </a:solidFill>
              <a:latin typeface="Arial" panose="020B0604020202020204" pitchFamily="34" charset="0"/>
            </a:endParaRPr>
          </a:p>
        </p:txBody>
      </p:sp>
      <p:sp>
        <p:nvSpPr>
          <p:cNvPr id="3" name="Θέση περιεχομένου 2">
            <a:extLst>
              <a:ext uri="{FF2B5EF4-FFF2-40B4-BE49-F238E27FC236}">
                <a16:creationId xmlns:a16="http://schemas.microsoft.com/office/drawing/2014/main" id="{138AFC74-2DAB-4FF2-A66B-288CACB8B844}"/>
              </a:ext>
            </a:extLst>
          </p:cNvPr>
          <p:cNvSpPr>
            <a:spLocks noGrp="1"/>
          </p:cNvSpPr>
          <p:nvPr>
            <p:ph idx="1"/>
          </p:nvPr>
        </p:nvSpPr>
        <p:spPr/>
        <p:txBody>
          <a:bodyPr rtlCol="0">
            <a:normAutofit/>
          </a:bodyPr>
          <a:lstStyle/>
          <a:p>
            <a:pPr algn="just"/>
            <a:endParaRPr lang="el-GR" sz="2000" b="1" dirty="0">
              <a:solidFill>
                <a:srgbClr val="330066"/>
              </a:solidFill>
              <a:latin typeface="Arial" panose="020B0604020202020204" pitchFamily="34" charset="0"/>
              <a:cs typeface="Arial" panose="020B0604020202020204" pitchFamily="34" charset="0"/>
            </a:endParaRPr>
          </a:p>
          <a:p>
            <a:pPr algn="just"/>
            <a:r>
              <a:rPr lang="el-GR" sz="1800" b="1" dirty="0">
                <a:solidFill>
                  <a:srgbClr val="330066"/>
                </a:solidFill>
                <a:latin typeface="Arial" panose="020B0604020202020204" pitchFamily="34" charset="0"/>
                <a:cs typeface="Arial" panose="020B0604020202020204" pitchFamily="34" charset="0"/>
              </a:rPr>
              <a:t>Δεδομένα προσωπικού χαρακτήρα</a:t>
            </a:r>
            <a:r>
              <a:rPr lang="el-GR" sz="1800" dirty="0">
                <a:solidFill>
                  <a:srgbClr val="330066"/>
                </a:solidFill>
                <a:latin typeface="Arial" panose="020B0604020202020204" pitchFamily="34" charset="0"/>
                <a:cs typeface="Arial" panose="020B0604020202020204" pitchFamily="34" charset="0"/>
              </a:rPr>
              <a:t>: </a:t>
            </a:r>
            <a:r>
              <a:rPr lang="el-GR" sz="1800" dirty="0">
                <a:solidFill>
                  <a:schemeClr val="tx1"/>
                </a:solidFill>
                <a:latin typeface="Arial" panose="020B0604020202020204" pitchFamily="34" charset="0"/>
                <a:cs typeface="Arial" panose="020B0604020202020204" pitchFamily="34" charset="0"/>
              </a:rPr>
              <a:t>κάθε πληροφορία που άμεσα ή έμμεσα ταυτοποιεί ή μπορεί να </a:t>
            </a:r>
            <a:r>
              <a:rPr lang="el-GR" sz="1800" dirty="0" err="1">
                <a:solidFill>
                  <a:schemeClr val="tx1"/>
                </a:solidFill>
                <a:latin typeface="Arial" panose="020B0604020202020204" pitchFamily="34" charset="0"/>
                <a:cs typeface="Arial" panose="020B0604020202020204" pitchFamily="34" charset="0"/>
              </a:rPr>
              <a:t>ταυτοποιήσει</a:t>
            </a:r>
            <a:r>
              <a:rPr lang="el-GR" sz="1800" dirty="0">
                <a:solidFill>
                  <a:schemeClr val="tx1"/>
                </a:solidFill>
                <a:latin typeface="Arial" panose="020B0604020202020204" pitchFamily="34" charset="0"/>
                <a:cs typeface="Arial" panose="020B0604020202020204" pitchFamily="34" charset="0"/>
              </a:rPr>
              <a:t> ένα φυσικό πρόσωπο εν ζωή («υποκείμενο των δεδομένων») </a:t>
            </a:r>
          </a:p>
          <a:p>
            <a:pPr marL="0" indent="0" algn="just">
              <a:buNone/>
            </a:pPr>
            <a:endParaRPr lang="el-GR" sz="1800" dirty="0">
              <a:solidFill>
                <a:schemeClr val="tx1"/>
              </a:solidFill>
              <a:latin typeface="Arial" panose="020B0604020202020204" pitchFamily="34" charset="0"/>
              <a:cs typeface="Arial" panose="020B0604020202020204" pitchFamily="34" charset="0"/>
            </a:endParaRPr>
          </a:p>
          <a:p>
            <a:pPr algn="just"/>
            <a:r>
              <a:rPr lang="el-GR" sz="1800" b="1" dirty="0">
                <a:solidFill>
                  <a:srgbClr val="330066"/>
                </a:solidFill>
                <a:latin typeface="Arial" panose="020B0604020202020204" pitchFamily="34" charset="0"/>
                <a:cs typeface="Arial" panose="020B0604020202020204" pitchFamily="34" charset="0"/>
              </a:rPr>
              <a:t>Επεξεργασία</a:t>
            </a:r>
            <a:r>
              <a:rPr lang="el-GR" sz="1800" dirty="0">
                <a:solidFill>
                  <a:srgbClr val="330066"/>
                </a:solidFill>
                <a:latin typeface="Arial" panose="020B0604020202020204" pitchFamily="34" charset="0"/>
                <a:cs typeface="Arial" panose="020B0604020202020204" pitchFamily="34" charset="0"/>
              </a:rPr>
              <a:t>: </a:t>
            </a:r>
            <a:r>
              <a:rPr lang="el-GR" sz="1800" dirty="0">
                <a:solidFill>
                  <a:schemeClr val="tx1"/>
                </a:solidFill>
                <a:latin typeface="Arial" panose="020B0604020202020204" pitchFamily="34" charset="0"/>
                <a:cs typeface="Arial" panose="020B0604020202020204" pitchFamily="34" charset="0"/>
              </a:rPr>
              <a:t>κάθε πράξη ή σειρά πράξεων (π.χ. συλλογή, κοινοποίηση, διαγραφή κτλ) που πραγματοποιείται με ή χωρίς τη χρήση αυτοματοποιημένων μέσων, σε δεδομένα ή σε σύνολα δεδομένων προσωπικού χαρακτήρα</a:t>
            </a:r>
          </a:p>
        </p:txBody>
      </p:sp>
      <p:sp>
        <p:nvSpPr>
          <p:cNvPr id="4" name="Slide Number Placeholder 3">
            <a:extLst>
              <a:ext uri="{FF2B5EF4-FFF2-40B4-BE49-F238E27FC236}">
                <a16:creationId xmlns:a16="http://schemas.microsoft.com/office/drawing/2014/main" id="{58B963C4-BB19-6262-819B-EF6048E51F66}"/>
              </a:ext>
            </a:extLst>
          </p:cNvPr>
          <p:cNvSpPr>
            <a:spLocks noGrp="1"/>
          </p:cNvSpPr>
          <p:nvPr>
            <p:ph type="sldNum" sz="quarter" idx="12"/>
          </p:nvPr>
        </p:nvSpPr>
        <p:spPr/>
        <p:txBody>
          <a:bodyPr/>
          <a:lstStyle/>
          <a:p>
            <a:fld id="{71C6F290-D301-4864-9490-340EF11588D9}" type="slidenum">
              <a:rPr lang="el-GR" altLang="en-US" smtClean="0"/>
              <a:pPr/>
              <a:t>3</a:t>
            </a:fld>
            <a:endParaRPr lang="el-GR" altLang="en-US" dirty="0"/>
          </a:p>
        </p:txBody>
      </p:sp>
    </p:spTree>
    <p:extLst>
      <p:ext uri="{BB962C8B-B14F-4D97-AF65-F5344CB8AC3E}">
        <p14:creationId xmlns:p14="http://schemas.microsoft.com/office/powerpoint/2010/main" val="3733441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488E470-4D18-4400-AE5B-F1B78BA44AD5}"/>
              </a:ext>
            </a:extLst>
          </p:cNvPr>
          <p:cNvSpPr>
            <a:spLocks noGrp="1"/>
          </p:cNvSpPr>
          <p:nvPr>
            <p:ph idx="1"/>
          </p:nvPr>
        </p:nvSpPr>
        <p:spPr>
          <a:xfrm>
            <a:off x="1143000" y="1524000"/>
            <a:ext cx="7391400" cy="4929336"/>
          </a:xfrm>
        </p:spPr>
        <p:txBody>
          <a:bodyPr rtlCol="0">
            <a:normAutofit fontScale="92500" lnSpcReduction="10000"/>
          </a:bodyPr>
          <a:lstStyle/>
          <a:p>
            <a:pPr algn="just"/>
            <a:endParaRPr lang="el-GR" sz="2800" b="1" dirty="0">
              <a:solidFill>
                <a:srgbClr val="330066"/>
              </a:solidFill>
              <a:latin typeface="Arial" panose="020B0604020202020204" pitchFamily="34" charset="0"/>
              <a:cs typeface="Arial" panose="020B0604020202020204" pitchFamily="34" charset="0"/>
            </a:endParaRPr>
          </a:p>
          <a:p>
            <a:pPr algn="just"/>
            <a:r>
              <a:rPr lang="el-GR" sz="1900" b="1" dirty="0">
                <a:solidFill>
                  <a:srgbClr val="330066"/>
                </a:solidFill>
                <a:latin typeface="Arial" panose="020B0604020202020204" pitchFamily="34" charset="0"/>
                <a:cs typeface="Arial" panose="020B0604020202020204" pitchFamily="34" charset="0"/>
              </a:rPr>
              <a:t>Υπεύθυνος επεξεργασίας</a:t>
            </a:r>
            <a:r>
              <a:rPr lang="el-GR" sz="1900" dirty="0">
                <a:solidFill>
                  <a:srgbClr val="330066"/>
                </a:solidFill>
                <a:latin typeface="Arial" panose="020B0604020202020204" pitchFamily="34" charset="0"/>
                <a:cs typeface="Arial" panose="020B0604020202020204" pitchFamily="34" charset="0"/>
              </a:rPr>
              <a:t>: </a:t>
            </a:r>
            <a:r>
              <a:rPr lang="el-GR" sz="1900" dirty="0">
                <a:solidFill>
                  <a:schemeClr val="tx1"/>
                </a:solidFill>
                <a:latin typeface="Arial" panose="020B0604020202020204" pitchFamily="34" charset="0"/>
                <a:cs typeface="Arial" panose="020B0604020202020204" pitchFamily="34" charset="0"/>
              </a:rPr>
              <a:t>το φυσικό ή νομικό πρόσωπο, η δημόσια αρχή, η υπηρεσία ή άλλος φορέας που, μόνα τους ή από κοινού με άλλα, καθορίζουν τους σκοπούς και τον τρόπο επεξεργασίας των δεδομένων προσωπικού χαρακτήρα, τα μέσα για την επίτευξη των σκοπών αυτών, καθώς και την πολιτική και τα μέτρα ασφαλείας για τη διασφάλιση του απορρήτου και την προστασία των προσωπικών δεδομένων </a:t>
            </a:r>
          </a:p>
          <a:p>
            <a:pPr algn="just"/>
            <a:r>
              <a:rPr lang="el-GR" sz="1900" dirty="0">
                <a:solidFill>
                  <a:schemeClr val="tx1"/>
                </a:solidFill>
                <a:latin typeface="Arial" panose="020B0604020202020204" pitchFamily="34" charset="0"/>
                <a:cs typeface="Arial" panose="020B0604020202020204" pitchFamily="34" charset="0"/>
              </a:rPr>
              <a:t>(π.χ. Δημόσια Αρχή</a:t>
            </a:r>
            <a:r>
              <a:rPr lang="el-GR" sz="1900" dirty="0">
                <a:cs typeface="Arial" panose="020B0604020202020204" pitchFamily="34" charset="0"/>
              </a:rPr>
              <a:t> /</a:t>
            </a:r>
            <a:r>
              <a:rPr lang="el-GR" sz="1900" dirty="0">
                <a:solidFill>
                  <a:schemeClr val="tx1"/>
                </a:solidFill>
                <a:latin typeface="Arial" panose="020B0604020202020204" pitchFamily="34" charset="0"/>
                <a:cs typeface="Arial" panose="020B0604020202020204" pitchFamily="34" charset="0"/>
              </a:rPr>
              <a:t> Υπουργείο / Οργανισμός)</a:t>
            </a:r>
          </a:p>
          <a:p>
            <a:pPr algn="just"/>
            <a:endParaRPr lang="en-US" sz="1900" dirty="0">
              <a:latin typeface="Arial" panose="020B0604020202020204" pitchFamily="34" charset="0"/>
              <a:cs typeface="Arial" panose="020B0604020202020204" pitchFamily="34" charset="0"/>
            </a:endParaRPr>
          </a:p>
          <a:p>
            <a:pPr algn="just"/>
            <a:r>
              <a:rPr lang="el-GR" sz="1900" b="1" dirty="0">
                <a:solidFill>
                  <a:srgbClr val="330066"/>
                </a:solidFill>
                <a:latin typeface="Arial" panose="020B0604020202020204" pitchFamily="34" charset="0"/>
                <a:cs typeface="Arial" panose="020B0604020202020204" pitchFamily="34" charset="0"/>
              </a:rPr>
              <a:t>Εκτελών την επεξεργασία</a:t>
            </a:r>
            <a:r>
              <a:rPr lang="el-GR" sz="1900" dirty="0">
                <a:solidFill>
                  <a:srgbClr val="330066"/>
                </a:solidFill>
                <a:latin typeface="Arial" panose="020B0604020202020204" pitchFamily="34" charset="0"/>
                <a:cs typeface="Arial" panose="020B0604020202020204" pitchFamily="34" charset="0"/>
              </a:rPr>
              <a:t>: </a:t>
            </a:r>
            <a:r>
              <a:rPr lang="el-GR" sz="1900" dirty="0">
                <a:solidFill>
                  <a:schemeClr val="tx1"/>
                </a:solidFill>
                <a:latin typeface="Arial" panose="020B0604020202020204" pitchFamily="34" charset="0"/>
                <a:cs typeface="Arial" panose="020B0604020202020204" pitchFamily="34" charset="0"/>
              </a:rPr>
              <a:t>το φυσικό ή νομικό πρόσωπο, η δημόσια αρχή, η υπηρεσία ή άλλος φορέας που επεξεργάζεται δεδομένα προσωπικού χαρακτήρα για λογαριασμό του υπευθύνου επεξεργασίας. Μπορεί να είναι ο οποιοσδήποτε τρίτος που προέρχεται από τον ιδιωτικό τομέα ή και άλλο τμήμα του δημόσιου τομέα</a:t>
            </a:r>
          </a:p>
          <a:p>
            <a:pPr algn="just"/>
            <a:r>
              <a:rPr lang="el-GR" sz="1900" dirty="0">
                <a:solidFill>
                  <a:schemeClr val="tx1"/>
                </a:solidFill>
                <a:latin typeface="Arial" panose="020B0604020202020204" pitchFamily="34" charset="0"/>
                <a:cs typeface="Arial" panose="020B0604020202020204" pitchFamily="34" charset="0"/>
              </a:rPr>
              <a:t>(π.χ. Ανάδοχος εταιρεία)</a:t>
            </a:r>
          </a:p>
        </p:txBody>
      </p:sp>
      <p:sp>
        <p:nvSpPr>
          <p:cNvPr id="4" name="Τίτλος 1">
            <a:extLst>
              <a:ext uri="{FF2B5EF4-FFF2-40B4-BE49-F238E27FC236}">
                <a16:creationId xmlns:a16="http://schemas.microsoft.com/office/drawing/2014/main" id="{1F2939FE-F7A7-E68B-504D-99D9831D2735}"/>
              </a:ext>
            </a:extLst>
          </p:cNvPr>
          <p:cNvSpPr txBox="1">
            <a:spLocks/>
          </p:cNvSpPr>
          <p:nvPr/>
        </p:nvSpPr>
        <p:spPr bwMode="auto">
          <a:xfrm>
            <a:off x="1177063" y="228600"/>
            <a:ext cx="7696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b" anchorCtr="0" compatLnSpc="1">
            <a:prstTxWarp prst="textNoShape">
              <a:avLst/>
            </a:prstTxWarp>
          </a:bodyPr>
          <a:lstStyle>
            <a:lvl1pPr algn="l" rtl="0" eaLnBrk="1" fontAlgn="base" hangingPunct="1">
              <a:spcBef>
                <a:spcPct val="0"/>
              </a:spcBef>
              <a:spcAft>
                <a:spcPct val="0"/>
              </a:spcAft>
              <a:defRPr sz="3600" b="1">
                <a:solidFill>
                  <a:schemeClr val="tx2"/>
                </a:solidFill>
                <a:latin typeface="Arial" panose="020B060402020202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a:lstStyle>
          <a:p>
            <a:pPr>
              <a:buClrTx/>
              <a:buSzTx/>
              <a:buFontTx/>
              <a:buNone/>
            </a:pPr>
            <a:endParaRPr lang="el-GR" kern="0" dirty="0">
              <a:solidFill>
                <a:srgbClr val="330066"/>
              </a:solidFill>
            </a:endParaRPr>
          </a:p>
        </p:txBody>
      </p:sp>
      <p:sp>
        <p:nvSpPr>
          <p:cNvPr id="2" name="Slide Number Placeholder 1">
            <a:extLst>
              <a:ext uri="{FF2B5EF4-FFF2-40B4-BE49-F238E27FC236}">
                <a16:creationId xmlns:a16="http://schemas.microsoft.com/office/drawing/2014/main" id="{642D6753-8F7B-5F7C-DB49-F9734E6A8CB2}"/>
              </a:ext>
            </a:extLst>
          </p:cNvPr>
          <p:cNvSpPr>
            <a:spLocks noGrp="1"/>
          </p:cNvSpPr>
          <p:nvPr>
            <p:ph type="sldNum" sz="quarter" idx="12"/>
          </p:nvPr>
        </p:nvSpPr>
        <p:spPr/>
        <p:txBody>
          <a:bodyPr/>
          <a:lstStyle/>
          <a:p>
            <a:fld id="{71C6F290-D301-4864-9490-340EF11588D9}" type="slidenum">
              <a:rPr lang="el-GR" altLang="en-US" smtClean="0"/>
              <a:pPr/>
              <a:t>4</a:t>
            </a:fld>
            <a:endParaRPr lang="el-GR" altLang="en-US" dirty="0"/>
          </a:p>
        </p:txBody>
      </p:sp>
    </p:spTree>
    <p:extLst>
      <p:ext uri="{BB962C8B-B14F-4D97-AF65-F5344CB8AC3E}">
        <p14:creationId xmlns:p14="http://schemas.microsoft.com/office/powerpoint/2010/main" val="3392015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4765FE-5DC8-4FFF-A1C7-4CC710B3D073}"/>
              </a:ext>
            </a:extLst>
          </p:cNvPr>
          <p:cNvSpPr>
            <a:spLocks noGrp="1"/>
          </p:cNvSpPr>
          <p:nvPr>
            <p:ph type="title"/>
          </p:nvPr>
        </p:nvSpPr>
        <p:spPr>
          <a:xfrm>
            <a:off x="1143000" y="904920"/>
            <a:ext cx="7696200" cy="1295400"/>
          </a:xfrm>
        </p:spPr>
        <p:txBody>
          <a:bodyPr rtlCol="0"/>
          <a:lstStyle/>
          <a:p>
            <a:pPr rtl="0"/>
            <a:r>
              <a:rPr lang="el-GR" sz="3200" dirty="0">
                <a:solidFill>
                  <a:srgbClr val="330066"/>
                </a:solidFill>
              </a:rPr>
              <a:t>Βασικές Αρχές Επεξεργασίας Προσωπικών Δεδομένων </a:t>
            </a:r>
            <a:br>
              <a:rPr lang="el-GR" sz="3200" dirty="0">
                <a:solidFill>
                  <a:srgbClr val="330066"/>
                </a:solidFill>
              </a:rPr>
            </a:br>
            <a:r>
              <a:rPr lang="el-GR" sz="3200" dirty="0">
                <a:solidFill>
                  <a:srgbClr val="330066"/>
                </a:solidFill>
              </a:rPr>
              <a:t>Άρθρο 5 του ΓΚΠΔ</a:t>
            </a:r>
            <a:endParaRPr lang="el-GR" sz="3200" dirty="0">
              <a:solidFill>
                <a:srgbClr val="330066"/>
              </a:solidFill>
              <a:latin typeface="Arial" panose="020B0604020202020204" pitchFamily="34" charset="0"/>
            </a:endParaRPr>
          </a:p>
        </p:txBody>
      </p:sp>
      <p:sp>
        <p:nvSpPr>
          <p:cNvPr id="3" name="Θέση περιεχομένου 2">
            <a:extLst>
              <a:ext uri="{FF2B5EF4-FFF2-40B4-BE49-F238E27FC236}">
                <a16:creationId xmlns:a16="http://schemas.microsoft.com/office/drawing/2014/main" id="{C4DFD893-57C4-4127-A79D-AC2307C2C10F}"/>
              </a:ext>
            </a:extLst>
          </p:cNvPr>
          <p:cNvSpPr>
            <a:spLocks noGrp="1"/>
          </p:cNvSpPr>
          <p:nvPr>
            <p:ph idx="1"/>
          </p:nvPr>
        </p:nvSpPr>
        <p:spPr/>
        <p:txBody>
          <a:bodyPr rtlCol="0">
            <a:normAutofit/>
          </a:bodyPr>
          <a:lstStyle/>
          <a:p>
            <a:pPr algn="just"/>
            <a:endParaRPr lang="el-GR" sz="2000" dirty="0">
              <a:solidFill>
                <a:schemeClr val="tx1"/>
              </a:solidFill>
              <a:latin typeface="Arial" panose="020B0604020202020204" pitchFamily="34" charset="0"/>
              <a:cs typeface="Arial" panose="020B0604020202020204" pitchFamily="34" charset="0"/>
            </a:endParaRPr>
          </a:p>
          <a:p>
            <a:pPr algn="just"/>
            <a:endParaRPr lang="el-GR" sz="2000" dirty="0">
              <a:cs typeface="Arial" panose="020B0604020202020204" pitchFamily="34" charset="0"/>
            </a:endParaRPr>
          </a:p>
          <a:p>
            <a:pPr algn="just"/>
            <a:endParaRPr lang="el-GR" sz="2000" dirty="0">
              <a:solidFill>
                <a:schemeClr val="tx1"/>
              </a:solidFill>
              <a:latin typeface="Arial" panose="020B0604020202020204" pitchFamily="34" charset="0"/>
              <a:cs typeface="Arial" panose="020B0604020202020204" pitchFamily="34" charset="0"/>
            </a:endParaRP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Αρχή της Νομιμότητας, Αντικειμενικότητας και Διαφάνειας</a:t>
            </a: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Αρχή του Περιορισμού του Σκοπού</a:t>
            </a: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Αρχή της Ελαχιστοποίησης των Δεδομένων</a:t>
            </a: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Αρχή της Ακρίβειας</a:t>
            </a: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Αρχή του Περιορισμού της Περιόδου Αποθήκευσης</a:t>
            </a: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Αρχή της Ακεραιότητας και Εμπιστευτικότητας</a:t>
            </a: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Αρχή της Λογοδοσίας</a:t>
            </a:r>
          </a:p>
        </p:txBody>
      </p:sp>
      <p:sp>
        <p:nvSpPr>
          <p:cNvPr id="4" name="Slide Number Placeholder 3">
            <a:extLst>
              <a:ext uri="{FF2B5EF4-FFF2-40B4-BE49-F238E27FC236}">
                <a16:creationId xmlns:a16="http://schemas.microsoft.com/office/drawing/2014/main" id="{1E4FAD42-5E0F-B973-1079-A782977DF70F}"/>
              </a:ext>
            </a:extLst>
          </p:cNvPr>
          <p:cNvSpPr>
            <a:spLocks noGrp="1"/>
          </p:cNvSpPr>
          <p:nvPr>
            <p:ph type="sldNum" sz="quarter" idx="12"/>
          </p:nvPr>
        </p:nvSpPr>
        <p:spPr/>
        <p:txBody>
          <a:bodyPr/>
          <a:lstStyle/>
          <a:p>
            <a:fld id="{71C6F290-D301-4864-9490-340EF11588D9}" type="slidenum">
              <a:rPr lang="el-GR" altLang="en-US" smtClean="0"/>
              <a:pPr/>
              <a:t>5</a:t>
            </a:fld>
            <a:endParaRPr lang="el-GR" altLang="en-US" dirty="0"/>
          </a:p>
        </p:txBody>
      </p:sp>
    </p:spTree>
    <p:extLst>
      <p:ext uri="{BB962C8B-B14F-4D97-AF65-F5344CB8AC3E}">
        <p14:creationId xmlns:p14="http://schemas.microsoft.com/office/powerpoint/2010/main" val="153276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F73141-D3A6-47A5-B703-C5FDED978572}"/>
              </a:ext>
            </a:extLst>
          </p:cNvPr>
          <p:cNvSpPr>
            <a:spLocks noGrp="1"/>
          </p:cNvSpPr>
          <p:nvPr>
            <p:ph type="title"/>
          </p:nvPr>
        </p:nvSpPr>
        <p:spPr>
          <a:xfrm>
            <a:off x="1143000" y="876300"/>
            <a:ext cx="7696200" cy="1295400"/>
          </a:xfrm>
        </p:spPr>
        <p:txBody>
          <a:bodyPr rtlCol="0"/>
          <a:lstStyle/>
          <a:p>
            <a:pPr rtl="0"/>
            <a:r>
              <a:rPr lang="el-GR" sz="3200" dirty="0">
                <a:solidFill>
                  <a:srgbClr val="330066"/>
                </a:solidFill>
              </a:rPr>
              <a:t>Νομιμότητα της επεξεργασίας προσωπικών δεδομένων</a:t>
            </a:r>
            <a:br>
              <a:rPr lang="el-GR" sz="3200" b="1" dirty="0">
                <a:solidFill>
                  <a:srgbClr val="330066"/>
                </a:solidFill>
              </a:rPr>
            </a:br>
            <a:r>
              <a:rPr lang="el-GR" sz="3200" dirty="0">
                <a:solidFill>
                  <a:srgbClr val="330066"/>
                </a:solidFill>
              </a:rPr>
              <a:t>Άρθρο 6(1) του ΓΚΠΔ</a:t>
            </a:r>
            <a:endParaRPr lang="el-GR" sz="3200" dirty="0">
              <a:solidFill>
                <a:srgbClr val="330066"/>
              </a:solidFill>
              <a:latin typeface="Arial" panose="020B0604020202020204" pitchFamily="34" charset="0"/>
            </a:endParaRPr>
          </a:p>
        </p:txBody>
      </p:sp>
      <p:sp>
        <p:nvSpPr>
          <p:cNvPr id="3" name="Θέση περιεχομένου 2">
            <a:extLst>
              <a:ext uri="{FF2B5EF4-FFF2-40B4-BE49-F238E27FC236}">
                <a16:creationId xmlns:a16="http://schemas.microsoft.com/office/drawing/2014/main" id="{A9CB90E4-55C7-4C09-BA39-97F85D7DC935}"/>
              </a:ext>
            </a:extLst>
          </p:cNvPr>
          <p:cNvSpPr>
            <a:spLocks noGrp="1"/>
          </p:cNvSpPr>
          <p:nvPr>
            <p:ph idx="1"/>
          </p:nvPr>
        </p:nvSpPr>
        <p:spPr>
          <a:xfrm>
            <a:off x="1143000" y="1753641"/>
            <a:ext cx="7391400" cy="4411663"/>
          </a:xfrm>
        </p:spPr>
        <p:txBody>
          <a:bodyPr rtlCol="0">
            <a:normAutofit/>
          </a:bodyPr>
          <a:lstStyle/>
          <a:p>
            <a:pPr marL="0" indent="0" algn="just">
              <a:buNone/>
              <a:defRPr/>
            </a:pPr>
            <a:endParaRPr lang="el-GR" sz="2000" b="1" dirty="0">
              <a:solidFill>
                <a:srgbClr val="18818C"/>
              </a:solidFill>
              <a:latin typeface="Arial" panose="020B0604020202020204" pitchFamily="34" charset="0"/>
              <a:cs typeface="Arial" panose="020B0604020202020204" pitchFamily="34" charset="0"/>
            </a:endParaRPr>
          </a:p>
          <a:p>
            <a:pPr marL="0" indent="0" algn="just">
              <a:buNone/>
              <a:defRPr/>
            </a:pPr>
            <a:endParaRPr lang="el-GR" sz="2000" b="1" dirty="0">
              <a:solidFill>
                <a:srgbClr val="18818C"/>
              </a:solidFill>
              <a:cs typeface="Arial" panose="020B0604020202020204" pitchFamily="34" charset="0"/>
            </a:endParaRPr>
          </a:p>
          <a:p>
            <a:pPr marL="0" indent="0" algn="just">
              <a:buNone/>
              <a:defRPr/>
            </a:pPr>
            <a:r>
              <a:rPr lang="el-GR" sz="1800" b="1" dirty="0">
                <a:latin typeface="Arial" panose="020B0604020202020204" pitchFamily="34" charset="0"/>
                <a:cs typeface="Arial" panose="020B0604020202020204" pitchFamily="34" charset="0"/>
              </a:rPr>
              <a:t>Η επεξεργασία επιτρέπεται όταν:</a:t>
            </a:r>
          </a:p>
          <a:p>
            <a:pPr marL="331470" indent="-285750" algn="just">
              <a:buFont typeface="Arial" panose="020B0604020202020204" pitchFamily="34" charset="0"/>
              <a:buChar char="•"/>
              <a:defRPr/>
            </a:pPr>
            <a:r>
              <a:rPr lang="el-GR" sz="1800" dirty="0">
                <a:solidFill>
                  <a:schemeClr val="tx1"/>
                </a:solidFill>
                <a:latin typeface="Arial" panose="020B0604020202020204" pitchFamily="34" charset="0"/>
                <a:cs typeface="Arial" panose="020B0604020202020204" pitchFamily="34" charset="0"/>
              </a:rPr>
              <a:t>υπάρχει συγκατάθεση,</a:t>
            </a:r>
            <a:r>
              <a:rPr lang="en-US" sz="1800" dirty="0">
                <a:solidFill>
                  <a:schemeClr val="tx1"/>
                </a:solidFill>
                <a:latin typeface="Arial" panose="020B0604020202020204" pitchFamily="34" charset="0"/>
                <a:cs typeface="Arial" panose="020B0604020202020204" pitchFamily="34" charset="0"/>
              </a:rPr>
              <a:t> </a:t>
            </a:r>
            <a:endParaRPr lang="el-GR" sz="1800" dirty="0">
              <a:solidFill>
                <a:schemeClr val="tx1"/>
              </a:solidFill>
              <a:latin typeface="Arial" panose="020B0604020202020204" pitchFamily="34" charset="0"/>
              <a:cs typeface="Arial" panose="020B0604020202020204" pitchFamily="34" charset="0"/>
            </a:endParaRPr>
          </a:p>
          <a:p>
            <a:pPr marL="331470" indent="-285750" algn="just">
              <a:buFont typeface="Arial" panose="020B0604020202020204" pitchFamily="34" charset="0"/>
              <a:buChar char="•"/>
              <a:defRPr/>
            </a:pPr>
            <a:r>
              <a:rPr lang="el-GR" sz="1800" dirty="0">
                <a:solidFill>
                  <a:schemeClr val="tx1"/>
                </a:solidFill>
                <a:latin typeface="Arial" panose="020B0604020202020204" pitchFamily="34" charset="0"/>
                <a:cs typeface="Arial" panose="020B0604020202020204" pitchFamily="34" charset="0"/>
              </a:rPr>
              <a:t>η επεξεργασία είναι απαραίτητη για την εκτέλεση σύμβασης,</a:t>
            </a:r>
          </a:p>
          <a:p>
            <a:pPr marL="331470" indent="-285750" algn="just">
              <a:buFont typeface="Arial" panose="020B0604020202020204" pitchFamily="34" charset="0"/>
              <a:buChar char="•"/>
              <a:defRPr/>
            </a:pPr>
            <a:r>
              <a:rPr lang="el-GR" sz="1800" dirty="0">
                <a:solidFill>
                  <a:schemeClr val="tx1"/>
                </a:solidFill>
                <a:latin typeface="Arial" panose="020B0604020202020204" pitchFamily="34" charset="0"/>
                <a:cs typeface="Arial" panose="020B0604020202020204" pitchFamily="34" charset="0"/>
              </a:rPr>
              <a:t>η επεξεργασία είναι απαραίτητη για τη συμμόρφωση με έννομη υποχρέωση,</a:t>
            </a:r>
          </a:p>
          <a:p>
            <a:pPr marL="331470" indent="-285750" algn="just">
              <a:buFont typeface="Arial" panose="020B0604020202020204" pitchFamily="34" charset="0"/>
              <a:buChar char="•"/>
              <a:defRPr/>
            </a:pPr>
            <a:r>
              <a:rPr lang="el-GR" sz="1800" dirty="0">
                <a:solidFill>
                  <a:schemeClr val="tx1"/>
                </a:solidFill>
                <a:latin typeface="Arial" panose="020B0604020202020204" pitchFamily="34" charset="0"/>
                <a:cs typeface="Arial" panose="020B0604020202020204" pitchFamily="34" charset="0"/>
              </a:rPr>
              <a:t>η επεξεργασία είναι απαραίτητη για τη διαφύλαξη ζωτικού συμφέροντος,</a:t>
            </a:r>
          </a:p>
          <a:p>
            <a:pPr marL="331470" indent="-285750" algn="just">
              <a:buFont typeface="Arial" panose="020B0604020202020204" pitchFamily="34" charset="0"/>
              <a:buChar char="•"/>
              <a:defRPr/>
            </a:pPr>
            <a:r>
              <a:rPr lang="el-GR" sz="1800" dirty="0">
                <a:solidFill>
                  <a:schemeClr val="tx1"/>
                </a:solidFill>
                <a:latin typeface="Arial" panose="020B0604020202020204" pitchFamily="34" charset="0"/>
                <a:cs typeface="Arial" panose="020B0604020202020204" pitchFamily="34" charset="0"/>
              </a:rPr>
              <a:t>η επεξεργασία είναι απαραίτητη για την εκπλήρωση καθήκοντος που εκτελείται προς το</a:t>
            </a:r>
            <a:r>
              <a:rPr lang="el-GR" sz="1800" b="1" dirty="0">
                <a:solidFill>
                  <a:schemeClr val="tx1"/>
                </a:solidFill>
                <a:latin typeface="Arial" panose="020B0604020202020204" pitchFamily="34" charset="0"/>
                <a:cs typeface="Arial" panose="020B0604020202020204" pitchFamily="34" charset="0"/>
              </a:rPr>
              <a:t> </a:t>
            </a:r>
            <a:r>
              <a:rPr lang="el-GR" sz="1800" dirty="0">
                <a:solidFill>
                  <a:schemeClr val="tx1"/>
                </a:solidFill>
                <a:latin typeface="Arial" panose="020B0604020202020204" pitchFamily="34" charset="0"/>
                <a:cs typeface="Arial" panose="020B0604020202020204" pitchFamily="34" charset="0"/>
              </a:rPr>
              <a:t>δημόσιο συμφέρον.</a:t>
            </a:r>
            <a:endParaRPr lang="el-GR" sz="2000" dirty="0">
              <a:solidFill>
                <a:schemeClr val="tx1"/>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14F735E-0205-6A22-896B-0BFABECBE891}"/>
              </a:ext>
            </a:extLst>
          </p:cNvPr>
          <p:cNvSpPr>
            <a:spLocks noGrp="1"/>
          </p:cNvSpPr>
          <p:nvPr>
            <p:ph type="sldNum" sz="quarter" idx="12"/>
          </p:nvPr>
        </p:nvSpPr>
        <p:spPr/>
        <p:txBody>
          <a:bodyPr/>
          <a:lstStyle/>
          <a:p>
            <a:fld id="{71C6F290-D301-4864-9490-340EF11588D9}" type="slidenum">
              <a:rPr lang="el-GR" altLang="en-US" smtClean="0"/>
              <a:pPr/>
              <a:t>6</a:t>
            </a:fld>
            <a:endParaRPr lang="el-GR" altLang="en-US" dirty="0"/>
          </a:p>
        </p:txBody>
      </p:sp>
    </p:spTree>
    <p:extLst>
      <p:ext uri="{BB962C8B-B14F-4D97-AF65-F5344CB8AC3E}">
        <p14:creationId xmlns:p14="http://schemas.microsoft.com/office/powerpoint/2010/main" val="1287812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237FB1-9D2A-402E-AEDC-342DC199561A}"/>
              </a:ext>
            </a:extLst>
          </p:cNvPr>
          <p:cNvSpPr>
            <a:spLocks noGrp="1"/>
          </p:cNvSpPr>
          <p:nvPr>
            <p:ph type="title"/>
          </p:nvPr>
        </p:nvSpPr>
        <p:spPr>
          <a:xfrm>
            <a:off x="1187624" y="228600"/>
            <a:ext cx="7696200" cy="1295400"/>
          </a:xfrm>
        </p:spPr>
        <p:txBody>
          <a:bodyPr rtlCol="0"/>
          <a:lstStyle/>
          <a:p>
            <a:pPr rtl="0"/>
            <a:r>
              <a:rPr lang="el-GR" sz="3200" dirty="0">
                <a:solidFill>
                  <a:srgbClr val="330066"/>
                </a:solidFill>
              </a:rPr>
              <a:t>Άρθρο 9 του ΓΚΠΔ </a:t>
            </a:r>
            <a:endParaRPr lang="el-GR" sz="3200" dirty="0">
              <a:solidFill>
                <a:srgbClr val="330066"/>
              </a:solidFill>
              <a:latin typeface="Arial" panose="020B0604020202020204" pitchFamily="34" charset="0"/>
            </a:endParaRPr>
          </a:p>
        </p:txBody>
      </p:sp>
      <p:sp>
        <p:nvSpPr>
          <p:cNvPr id="3" name="Θέση περιεχομένου 2">
            <a:extLst>
              <a:ext uri="{FF2B5EF4-FFF2-40B4-BE49-F238E27FC236}">
                <a16:creationId xmlns:a16="http://schemas.microsoft.com/office/drawing/2014/main" id="{F2CE9E13-8C60-40B1-961A-C74E2AAB3511}"/>
              </a:ext>
            </a:extLst>
          </p:cNvPr>
          <p:cNvSpPr>
            <a:spLocks noGrp="1"/>
          </p:cNvSpPr>
          <p:nvPr>
            <p:ph idx="1"/>
          </p:nvPr>
        </p:nvSpPr>
        <p:spPr/>
        <p:txBody>
          <a:bodyPr rtlCol="0">
            <a:normAutofit/>
          </a:bodyPr>
          <a:lstStyle/>
          <a:p>
            <a:pPr algn="just">
              <a:buFont typeface="Wingdings" panose="05000000000000000000" pitchFamily="2" charset="2"/>
              <a:buChar char="Ø"/>
            </a:pPr>
            <a:endParaRPr lang="el-GR" sz="2000" dirty="0">
              <a:solidFill>
                <a:schemeClr val="tx1"/>
              </a:solidFill>
              <a:latin typeface="Arial" panose="020B0604020202020204" pitchFamily="34" charset="0"/>
              <a:cs typeface="Arial" panose="020B0604020202020204" pitchFamily="34" charset="0"/>
            </a:endParaRPr>
          </a:p>
          <a:p>
            <a:pPr marL="331470" indent="-28575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Ο ΓΚΠΔ παρέχει ειδική προστασία για τις ειδικές κατηγορίες δεδομένων («ευαίσθητα δεδομένα»).</a:t>
            </a:r>
          </a:p>
          <a:p>
            <a:pPr marL="342900" indent="-342900" algn="just">
              <a:buFont typeface="Arial" panose="020B0604020202020204" pitchFamily="34" charset="0"/>
              <a:buChar char="•"/>
            </a:pPr>
            <a:endParaRPr lang="el-GR" sz="1800" dirty="0">
              <a:solidFill>
                <a:schemeClr val="tx1"/>
              </a:solidFill>
              <a:latin typeface="Arial" panose="020B0604020202020204" pitchFamily="34" charset="0"/>
              <a:cs typeface="Arial" panose="020B0604020202020204" pitchFamily="34" charset="0"/>
            </a:endParaRPr>
          </a:p>
          <a:p>
            <a:pPr marL="331470" indent="-28575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Απαγορεύεται η επεξεργασία ευαίσθητων δεδομένων, εκτός κι αν πληρούται κάποια από τις προϋποθέσεις που αναφέρονται στο Άρθρο 9(2) του ΓΚΠΔ.</a:t>
            </a:r>
            <a:endParaRPr lang="el-GR" sz="1800" dirty="0"/>
          </a:p>
        </p:txBody>
      </p:sp>
      <p:sp>
        <p:nvSpPr>
          <p:cNvPr id="4" name="Slide Number Placeholder 3">
            <a:extLst>
              <a:ext uri="{FF2B5EF4-FFF2-40B4-BE49-F238E27FC236}">
                <a16:creationId xmlns:a16="http://schemas.microsoft.com/office/drawing/2014/main" id="{F7C54A23-C940-2451-48FA-25C4E0F1C944}"/>
              </a:ext>
            </a:extLst>
          </p:cNvPr>
          <p:cNvSpPr>
            <a:spLocks noGrp="1"/>
          </p:cNvSpPr>
          <p:nvPr>
            <p:ph type="sldNum" sz="quarter" idx="12"/>
          </p:nvPr>
        </p:nvSpPr>
        <p:spPr/>
        <p:txBody>
          <a:bodyPr/>
          <a:lstStyle/>
          <a:p>
            <a:fld id="{71C6F290-D301-4864-9490-340EF11588D9}" type="slidenum">
              <a:rPr lang="el-GR" altLang="en-US" smtClean="0"/>
              <a:pPr/>
              <a:t>7</a:t>
            </a:fld>
            <a:endParaRPr lang="el-GR" altLang="en-US" dirty="0"/>
          </a:p>
        </p:txBody>
      </p:sp>
    </p:spTree>
    <p:extLst>
      <p:ext uri="{BB962C8B-B14F-4D97-AF65-F5344CB8AC3E}">
        <p14:creationId xmlns:p14="http://schemas.microsoft.com/office/powerpoint/2010/main" val="2120834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AE88BA-C100-45F7-B2E8-A0D57582C413}"/>
              </a:ext>
            </a:extLst>
          </p:cNvPr>
          <p:cNvSpPr>
            <a:spLocks noGrp="1"/>
          </p:cNvSpPr>
          <p:nvPr>
            <p:ph type="title"/>
          </p:nvPr>
        </p:nvSpPr>
        <p:spPr>
          <a:xfrm>
            <a:off x="1113371" y="199526"/>
            <a:ext cx="7696200" cy="1295400"/>
          </a:xfrm>
        </p:spPr>
        <p:txBody>
          <a:bodyPr rtlCol="0"/>
          <a:lstStyle/>
          <a:p>
            <a:pPr rtl="0"/>
            <a:r>
              <a:rPr lang="el-GR" sz="3200" dirty="0">
                <a:solidFill>
                  <a:srgbClr val="330066"/>
                </a:solidFill>
              </a:rPr>
              <a:t>Ειδικές Κατηγορίες Δεδομένων</a:t>
            </a:r>
            <a:endParaRPr lang="el-GR" sz="3200" dirty="0">
              <a:solidFill>
                <a:srgbClr val="330066"/>
              </a:solidFill>
              <a:latin typeface="Arial" panose="020B0604020202020204" pitchFamily="34" charset="0"/>
            </a:endParaRPr>
          </a:p>
        </p:txBody>
      </p:sp>
      <p:sp>
        <p:nvSpPr>
          <p:cNvPr id="3" name="Θέση περιεχομένου 2">
            <a:extLst>
              <a:ext uri="{FF2B5EF4-FFF2-40B4-BE49-F238E27FC236}">
                <a16:creationId xmlns:a16="http://schemas.microsoft.com/office/drawing/2014/main" id="{CF66EF10-C287-4341-AD3D-9B48C2895A59}"/>
              </a:ext>
            </a:extLst>
          </p:cNvPr>
          <p:cNvSpPr>
            <a:spLocks noGrp="1"/>
          </p:cNvSpPr>
          <p:nvPr>
            <p:ph idx="1"/>
          </p:nvPr>
        </p:nvSpPr>
        <p:spPr/>
        <p:txBody>
          <a:bodyPr rtlCol="0">
            <a:normAutofit/>
          </a:bodyPr>
          <a:lstStyle/>
          <a:p>
            <a:pPr marL="342900" indent="-342900" algn="just">
              <a:buFont typeface="Arial" panose="020B0604020202020204" pitchFamily="34" charset="0"/>
              <a:buChar char="•"/>
            </a:pPr>
            <a:endParaRPr lang="el-GR" sz="2000" dirty="0">
              <a:solidFill>
                <a:schemeClr val="tx1"/>
              </a:solidFill>
              <a:latin typeface="Arial" panose="020B0604020202020204" pitchFamily="34" charset="0"/>
              <a:cs typeface="Arial" panose="020B0604020202020204" pitchFamily="34" charset="0"/>
            </a:endParaRPr>
          </a:p>
          <a:p>
            <a:pPr marL="0" algn="just"/>
            <a:r>
              <a:rPr lang="el-GR" sz="1800" dirty="0">
                <a:solidFill>
                  <a:schemeClr val="tx1"/>
                </a:solidFill>
                <a:latin typeface="Arial" panose="020B0604020202020204" pitchFamily="34" charset="0"/>
                <a:cs typeface="Arial" panose="020B0604020202020204" pitchFamily="34" charset="0"/>
              </a:rPr>
              <a:t>Δεδομένα προσωπικού χαρακτήρα που αποκαλύπτουν:</a:t>
            </a: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Φυλετική / </a:t>
            </a:r>
            <a:r>
              <a:rPr lang="el-GR" sz="1800" dirty="0" err="1">
                <a:solidFill>
                  <a:schemeClr val="tx1"/>
                </a:solidFill>
                <a:latin typeface="Arial" panose="020B0604020202020204" pitchFamily="34" charset="0"/>
                <a:cs typeface="Arial" panose="020B0604020202020204" pitchFamily="34" charset="0"/>
              </a:rPr>
              <a:t>εθνοτική</a:t>
            </a:r>
            <a:r>
              <a:rPr lang="el-GR" sz="1800" dirty="0">
                <a:solidFill>
                  <a:schemeClr val="tx1"/>
                </a:solidFill>
                <a:latin typeface="Arial" panose="020B0604020202020204" pitchFamily="34" charset="0"/>
                <a:cs typeface="Arial" panose="020B0604020202020204" pitchFamily="34" charset="0"/>
              </a:rPr>
              <a:t> καταγωγή</a:t>
            </a: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Πολιτικά φρονήματα</a:t>
            </a: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Θρησκευτικές / φιλοσοφικές πεποιθήσεις</a:t>
            </a: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Συμμετοχή σε συνδικαλιστική οργάνωση</a:t>
            </a: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Σεξουαλική ζωή</a:t>
            </a: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Γενετήσιο προσανατολισμό</a:t>
            </a: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Γενετικά / βιομετρικά δεδομένα</a:t>
            </a: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Δεδομένα υγείας (σχετίζονται με τη σωματική ή ψυχική υγεία ενός φυσικού προσώπου)</a:t>
            </a:r>
            <a:endParaRPr lang="el-GR" sz="1800" b="1" dirty="0">
              <a:solidFill>
                <a:schemeClr val="tx1"/>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1103C75-A7ED-8257-74EA-9027DA9FFA6F}"/>
              </a:ext>
            </a:extLst>
          </p:cNvPr>
          <p:cNvSpPr>
            <a:spLocks noGrp="1"/>
          </p:cNvSpPr>
          <p:nvPr>
            <p:ph type="sldNum" sz="quarter" idx="12"/>
          </p:nvPr>
        </p:nvSpPr>
        <p:spPr/>
        <p:txBody>
          <a:bodyPr/>
          <a:lstStyle/>
          <a:p>
            <a:fld id="{71C6F290-D301-4864-9490-340EF11588D9}" type="slidenum">
              <a:rPr lang="el-GR" altLang="en-US" smtClean="0"/>
              <a:pPr/>
              <a:t>8</a:t>
            </a:fld>
            <a:endParaRPr lang="el-GR" altLang="en-US" dirty="0"/>
          </a:p>
        </p:txBody>
      </p:sp>
    </p:spTree>
    <p:extLst>
      <p:ext uri="{BB962C8B-B14F-4D97-AF65-F5344CB8AC3E}">
        <p14:creationId xmlns:p14="http://schemas.microsoft.com/office/powerpoint/2010/main" val="2525023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40C039-1FD4-4B7E-A163-C43B2B4682AC}"/>
              </a:ext>
            </a:extLst>
          </p:cNvPr>
          <p:cNvSpPr>
            <a:spLocks noGrp="1"/>
          </p:cNvSpPr>
          <p:nvPr>
            <p:ph type="title"/>
          </p:nvPr>
        </p:nvSpPr>
        <p:spPr>
          <a:xfrm>
            <a:off x="1187624" y="274637"/>
            <a:ext cx="7696200" cy="1295400"/>
          </a:xfrm>
        </p:spPr>
        <p:txBody>
          <a:bodyPr rtlCol="0"/>
          <a:lstStyle/>
          <a:p>
            <a:pPr rtl="0"/>
            <a:r>
              <a:rPr lang="el-GR" sz="3200" dirty="0">
                <a:solidFill>
                  <a:srgbClr val="330066"/>
                </a:solidFill>
              </a:rPr>
              <a:t>Δικαιώματα των </a:t>
            </a:r>
            <a:br>
              <a:rPr lang="el-GR" sz="3200" dirty="0">
                <a:solidFill>
                  <a:srgbClr val="330066"/>
                </a:solidFill>
              </a:rPr>
            </a:br>
            <a:r>
              <a:rPr lang="el-GR" sz="3200" dirty="0">
                <a:solidFill>
                  <a:srgbClr val="330066"/>
                </a:solidFill>
              </a:rPr>
              <a:t>υποκειμένων των δεδομένων</a:t>
            </a:r>
            <a:endParaRPr lang="el-GR" sz="3200" noProof="1">
              <a:solidFill>
                <a:srgbClr val="330066"/>
              </a:solidFill>
              <a:latin typeface="Arial" panose="020B0604020202020204" pitchFamily="34" charset="0"/>
            </a:endParaRPr>
          </a:p>
        </p:txBody>
      </p:sp>
      <p:sp>
        <p:nvSpPr>
          <p:cNvPr id="3" name="Θέση περιεχομένου 2">
            <a:extLst>
              <a:ext uri="{FF2B5EF4-FFF2-40B4-BE49-F238E27FC236}">
                <a16:creationId xmlns:a16="http://schemas.microsoft.com/office/drawing/2014/main" id="{D1E1198F-DBE4-4470-AE42-7DC4BC96CAD6}"/>
              </a:ext>
            </a:extLst>
          </p:cNvPr>
          <p:cNvSpPr>
            <a:spLocks noGrp="1"/>
          </p:cNvSpPr>
          <p:nvPr>
            <p:ph idx="1"/>
          </p:nvPr>
        </p:nvSpPr>
        <p:spPr/>
        <p:txBody>
          <a:bodyPr rtlCol="0">
            <a:normAutofit/>
          </a:bodyPr>
          <a:lstStyle/>
          <a:p>
            <a:pPr algn="just"/>
            <a:endParaRPr lang="el-GR" sz="1800" dirty="0">
              <a:solidFill>
                <a:schemeClr val="tx1"/>
              </a:solidFill>
              <a:latin typeface="Arial" panose="020B0604020202020204" pitchFamily="34" charset="0"/>
              <a:cs typeface="Arial" panose="020B0604020202020204" pitchFamily="34" charset="0"/>
            </a:endParaRPr>
          </a:p>
          <a:p>
            <a:pPr marL="331470" indent="-28575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Ενημέρωσης </a:t>
            </a:r>
            <a:endParaRPr lang="en-US" sz="1800" dirty="0">
              <a:solidFill>
                <a:schemeClr val="tx1"/>
              </a:solidFill>
              <a:latin typeface="Arial" panose="020B0604020202020204" pitchFamily="34" charset="0"/>
              <a:cs typeface="Arial" panose="020B0604020202020204" pitchFamily="34" charset="0"/>
            </a:endParaRPr>
          </a:p>
          <a:p>
            <a:pPr marL="331470" indent="-28575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Πρόσβασης</a:t>
            </a:r>
            <a:endParaRPr lang="en-US" sz="1800" dirty="0">
              <a:solidFill>
                <a:schemeClr val="tx1"/>
              </a:solidFill>
              <a:latin typeface="Arial" panose="020B0604020202020204" pitchFamily="34" charset="0"/>
              <a:cs typeface="Arial" panose="020B0604020202020204" pitchFamily="34" charset="0"/>
            </a:endParaRPr>
          </a:p>
          <a:p>
            <a:pPr marL="331470" indent="-28575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Διόρθωσης </a:t>
            </a:r>
            <a:endParaRPr lang="en-US" sz="1800" dirty="0">
              <a:solidFill>
                <a:schemeClr val="tx1"/>
              </a:solidFill>
              <a:latin typeface="Arial" panose="020B0604020202020204" pitchFamily="34" charset="0"/>
              <a:cs typeface="Arial" panose="020B0604020202020204" pitchFamily="34" charset="0"/>
            </a:endParaRPr>
          </a:p>
          <a:p>
            <a:pPr marL="331470" indent="-28575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Διαγραφής</a:t>
            </a:r>
            <a:endParaRPr lang="en-US" sz="1800" dirty="0">
              <a:solidFill>
                <a:schemeClr val="tx1"/>
              </a:solidFill>
              <a:latin typeface="Arial" panose="020B0604020202020204" pitchFamily="34" charset="0"/>
              <a:cs typeface="Arial" panose="020B0604020202020204" pitchFamily="34" charset="0"/>
            </a:endParaRPr>
          </a:p>
          <a:p>
            <a:pPr marL="331470" indent="-28575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Περιορισμού της επεξεργασίας</a:t>
            </a:r>
            <a:endParaRPr lang="en-US" sz="1800" dirty="0">
              <a:solidFill>
                <a:schemeClr val="tx1"/>
              </a:solidFill>
              <a:latin typeface="Arial" panose="020B0604020202020204" pitchFamily="34" charset="0"/>
              <a:cs typeface="Arial" panose="020B0604020202020204" pitchFamily="34" charset="0"/>
            </a:endParaRPr>
          </a:p>
          <a:p>
            <a:pPr marL="331470" indent="-28575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Εναντίωσης</a:t>
            </a:r>
            <a:endParaRPr lang="en-US" sz="1800" dirty="0">
              <a:solidFill>
                <a:schemeClr val="tx1"/>
              </a:solidFill>
              <a:latin typeface="Arial" panose="020B0604020202020204" pitchFamily="34" charset="0"/>
              <a:cs typeface="Arial" panose="020B0604020202020204" pitchFamily="34" charset="0"/>
            </a:endParaRPr>
          </a:p>
          <a:p>
            <a:pPr marL="331470" indent="-285750" algn="just">
              <a:buFont typeface="Arial" panose="020B0604020202020204" pitchFamily="34" charset="0"/>
              <a:buChar char="•"/>
            </a:pPr>
            <a:r>
              <a:rPr lang="el-GR" sz="1800" dirty="0" err="1">
                <a:solidFill>
                  <a:schemeClr val="tx1"/>
                </a:solidFill>
                <a:latin typeface="Arial" panose="020B0604020202020204" pitchFamily="34" charset="0"/>
                <a:cs typeface="Arial" panose="020B0604020202020204" pitchFamily="34" charset="0"/>
              </a:rPr>
              <a:t>Φορητότητας</a:t>
            </a:r>
            <a:r>
              <a:rPr lang="el-GR" sz="1800" dirty="0">
                <a:solidFill>
                  <a:schemeClr val="tx1"/>
                </a:solidFill>
                <a:latin typeface="Arial" panose="020B0604020202020204" pitchFamily="34" charset="0"/>
                <a:cs typeface="Arial" panose="020B0604020202020204" pitchFamily="34" charset="0"/>
              </a:rPr>
              <a:t> των δεδομένων</a:t>
            </a:r>
            <a:endParaRPr lang="en-US" sz="1800" dirty="0">
              <a:solidFill>
                <a:schemeClr val="tx1"/>
              </a:solidFill>
              <a:latin typeface="Arial" panose="020B0604020202020204" pitchFamily="34" charset="0"/>
              <a:cs typeface="Arial" panose="020B0604020202020204" pitchFamily="34" charset="0"/>
            </a:endParaRPr>
          </a:p>
          <a:p>
            <a:pPr marL="331470" indent="-28575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Αντίρρησης σε αυτοματοποιημένη απόφαση, περιλαμβανομένης της κατάρτισης προφίλ</a:t>
            </a:r>
          </a:p>
        </p:txBody>
      </p:sp>
      <p:sp>
        <p:nvSpPr>
          <p:cNvPr id="4" name="Slide Number Placeholder 3">
            <a:extLst>
              <a:ext uri="{FF2B5EF4-FFF2-40B4-BE49-F238E27FC236}">
                <a16:creationId xmlns:a16="http://schemas.microsoft.com/office/drawing/2014/main" id="{FBFA1005-9D8C-E63A-6121-0A84777504E0}"/>
              </a:ext>
            </a:extLst>
          </p:cNvPr>
          <p:cNvSpPr>
            <a:spLocks noGrp="1"/>
          </p:cNvSpPr>
          <p:nvPr>
            <p:ph type="sldNum" sz="quarter" idx="12"/>
          </p:nvPr>
        </p:nvSpPr>
        <p:spPr/>
        <p:txBody>
          <a:bodyPr/>
          <a:lstStyle/>
          <a:p>
            <a:fld id="{71C6F290-D301-4864-9490-340EF11588D9}" type="slidenum">
              <a:rPr lang="el-GR" altLang="en-US" smtClean="0"/>
              <a:pPr/>
              <a:t>9</a:t>
            </a:fld>
            <a:endParaRPr lang="el-GR" altLang="en-US" dirty="0"/>
          </a:p>
        </p:txBody>
      </p:sp>
    </p:spTree>
    <p:extLst>
      <p:ext uri="{BB962C8B-B14F-4D97-AF65-F5344CB8AC3E}">
        <p14:creationId xmlns:p14="http://schemas.microsoft.com/office/powerpoint/2010/main" val="2321117250"/>
      </p:ext>
    </p:extLst>
  </p:cSld>
  <p:clrMapOvr>
    <a:masterClrMapping/>
  </p:clrMapOvr>
</p:sld>
</file>

<file path=ppt/theme/theme1.xml><?xml version="1.0" encoding="utf-8"?>
<a:theme xmlns:a="http://schemas.openxmlformats.org/drawingml/2006/main" name="Παρουσίαση εκπαίδευσης πωλήσεων">
  <a:themeElements>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_26713467_TF02819076" id="{DDD4FCFF-85BB-4F15-A3EF-B6A4D54973EC}" vid="{CCB98A57-C0DE-42B0-9BD9-5BD234E8ECDB}"/>
    </a:ext>
  </a:ext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Διαφάνειες εκπαίδευσης πωλήσεων</Template>
  <TotalTime>350</TotalTime>
  <Words>1841</Words>
  <Application>Microsoft Office PowerPoint</Application>
  <PresentationFormat>On-screen Show (4:3)</PresentationFormat>
  <Paragraphs>260</Paragraphs>
  <Slides>25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Wingdings</vt:lpstr>
      <vt:lpstr>Παρουσίαση εκπαίδευσης πωλήσεων</vt:lpstr>
      <vt:lpstr>Εκπαίδευση Υπευθύνων Προστασίας Δεδομένων </vt:lpstr>
      <vt:lpstr>Νομικό πλαίσιο</vt:lpstr>
      <vt:lpstr>Βασικές έννοιες</vt:lpstr>
      <vt:lpstr>PowerPoint Presentation</vt:lpstr>
      <vt:lpstr>Βασικές Αρχές Επεξεργασίας Προσωπικών Δεδομένων  Άρθρο 5 του ΓΚΠΔ</vt:lpstr>
      <vt:lpstr>Νομιμότητα της επεξεργασίας προσωπικών δεδομένων Άρθρο 6(1) του ΓΚΠΔ</vt:lpstr>
      <vt:lpstr>Άρθρο 9 του ΓΚΠΔ </vt:lpstr>
      <vt:lpstr>Ειδικές Κατηγορίες Δεδομένων</vt:lpstr>
      <vt:lpstr>Δικαιώματα των  υποκειμένων των δεδομένων</vt:lpstr>
      <vt:lpstr>Υπεύθυνος Προστασίας Δεδομένων (Άρθρα 37-39 ΓΚΠΔ)</vt:lpstr>
      <vt:lpstr>Οι υποχρεώσεις  του υπευθύνου επεξεργασίας  οι οποίες εκτελούνται από τον ΥΠΔ</vt:lpstr>
      <vt:lpstr>PowerPoint Presentation</vt:lpstr>
      <vt:lpstr>PowerPoint Presentation</vt:lpstr>
      <vt:lpstr>PowerPoint Presentation</vt:lpstr>
      <vt:lpstr>PowerPoint Presentation</vt:lpstr>
      <vt:lpstr>PowerPoint Presentation</vt:lpstr>
      <vt:lpstr>Η θέση του ΥΠΔ στον οργανισμό</vt:lpstr>
      <vt:lpstr>PowerPoint Presentation</vt:lpstr>
      <vt:lpstr>Δημοσίευση των στοιχείων επικοινωνίας του ΥΠΔ</vt:lpstr>
      <vt:lpstr>PowerPoint Presentation</vt:lpstr>
      <vt:lpstr>Παροχή απαραίτητων πόρων</vt:lpstr>
      <vt:lpstr>Θέματα για τα οποία  υποβάλλονται παράπονα  στο Γραφείο μου σε σχέση με τον ΥΠΔ</vt:lpstr>
      <vt:lpstr>Δράσεις του Γραφείου</vt:lpstr>
      <vt:lpstr>Ευχαριστώ για την προσοχή σας!</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Υπεύθυνος Προστασίας Δεδομένων </dc:title>
  <dc:creator>Elpida Kleanthous</dc:creator>
  <cp:lastModifiedBy>Maria Ilia</cp:lastModifiedBy>
  <cp:revision>25</cp:revision>
  <cp:lastPrinted>2024-02-16T12:47:43Z</cp:lastPrinted>
  <dcterms:created xsi:type="dcterms:W3CDTF">2024-02-08T12:27:11Z</dcterms:created>
  <dcterms:modified xsi:type="dcterms:W3CDTF">2024-02-16T12:56:47Z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