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27"/>
  </p:notesMasterIdLst>
  <p:handoutMasterIdLst>
    <p:handoutMasterId r:id="rId28"/>
  </p:handoutMasterIdLst>
  <p:sldIdLst>
    <p:sldId id="269" r:id="rId2"/>
    <p:sldId id="270" r:id="rId3"/>
    <p:sldId id="271" r:id="rId4"/>
    <p:sldId id="272" r:id="rId5"/>
    <p:sldId id="274" r:id="rId6"/>
    <p:sldId id="275" r:id="rId7"/>
    <p:sldId id="276" r:id="rId8"/>
    <p:sldId id="277" r:id="rId9"/>
    <p:sldId id="278" r:id="rId10"/>
    <p:sldId id="279" r:id="rId11"/>
    <p:sldId id="300" r:id="rId12"/>
    <p:sldId id="301" r:id="rId13"/>
    <p:sldId id="284" r:id="rId14"/>
    <p:sldId id="298" r:id="rId15"/>
    <p:sldId id="299" r:id="rId16"/>
    <p:sldId id="302" r:id="rId17"/>
    <p:sldId id="288" r:id="rId18"/>
    <p:sldId id="295" r:id="rId19"/>
    <p:sldId id="293" r:id="rId20"/>
    <p:sldId id="294" r:id="rId21"/>
    <p:sldId id="292" r:id="rId22"/>
    <p:sldId id="281" r:id="rId23"/>
    <p:sldId id="287" r:id="rId24"/>
    <p:sldId id="282" r:id="rId25"/>
    <p:sldId id="291" r:id="rId26"/>
  </p:sldIdLst>
  <p:sldSz cx="9144000" cy="6858000" type="screen4x3"/>
  <p:notesSz cx="6797675" cy="9926638"/>
  <p:defaultTextStyle>
    <a:defPPr rtl="0">
      <a:defRPr lang="el-gr"/>
    </a:defPPr>
    <a:lvl1pPr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1pPr>
    <a:lvl2pPr marL="4572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2pPr>
    <a:lvl3pPr marL="9144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3pPr>
    <a:lvl4pPr marL="13716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4pPr>
    <a:lvl5pPr marL="1828800" algn="l" rtl="0" fontAlgn="base">
      <a:spcBef>
        <a:spcPct val="20000"/>
      </a:spcBef>
      <a:spcAft>
        <a:spcPct val="0"/>
      </a:spcAft>
      <a:buClr>
        <a:schemeClr val="accent2"/>
      </a:buClr>
      <a:buSzPct val="70000"/>
      <a:buFont typeface="Wingdings" pitchFamily="2" charset="2"/>
      <a:buChar char="l"/>
      <a:defRPr sz="2600" kern="1200">
        <a:solidFill>
          <a:schemeClr val="tx1"/>
        </a:solidFill>
        <a:latin typeface="Arial" charset="0"/>
        <a:ea typeface="+mn-ea"/>
        <a:cs typeface="+mn-cs"/>
      </a:defRPr>
    </a:lvl5pPr>
    <a:lvl6pPr marL="2286000" algn="l" defTabSz="914400" rtl="0" eaLnBrk="1" latinLnBrk="0" hangingPunct="1">
      <a:defRPr sz="2600" kern="1200">
        <a:solidFill>
          <a:schemeClr val="tx1"/>
        </a:solidFill>
        <a:latin typeface="Arial" charset="0"/>
        <a:ea typeface="+mn-ea"/>
        <a:cs typeface="+mn-cs"/>
      </a:defRPr>
    </a:lvl6pPr>
    <a:lvl7pPr marL="2743200" algn="l" defTabSz="914400" rtl="0" eaLnBrk="1" latinLnBrk="0" hangingPunct="1">
      <a:defRPr sz="2600" kern="1200">
        <a:solidFill>
          <a:schemeClr val="tx1"/>
        </a:solidFill>
        <a:latin typeface="Arial" charset="0"/>
        <a:ea typeface="+mn-ea"/>
        <a:cs typeface="+mn-cs"/>
      </a:defRPr>
    </a:lvl7pPr>
    <a:lvl8pPr marL="3200400" algn="l" defTabSz="914400" rtl="0" eaLnBrk="1" latinLnBrk="0" hangingPunct="1">
      <a:defRPr sz="2600" kern="1200">
        <a:solidFill>
          <a:schemeClr val="tx1"/>
        </a:solidFill>
        <a:latin typeface="Arial" charset="0"/>
        <a:ea typeface="+mn-ea"/>
        <a:cs typeface="+mn-cs"/>
      </a:defRPr>
    </a:lvl8pPr>
    <a:lvl9pPr marL="3657600" algn="l" defTabSz="914400" rtl="0" eaLnBrk="1" latinLnBrk="0" hangingPunct="1">
      <a:defRPr sz="2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B2CBCB"/>
    <a:srgbClr val="CCCC00"/>
    <a:srgbClr val="893611"/>
    <a:srgbClr val="A44114"/>
    <a:srgbClr val="F3B99F"/>
    <a:srgbClr val="B94917"/>
    <a:srgbClr val="FF6600"/>
    <a:srgbClr val="000066"/>
    <a:srgbClr val="000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7155" autoAdjust="0"/>
  </p:normalViewPr>
  <p:slideViewPr>
    <p:cSldViewPr>
      <p:cViewPr varScale="1">
        <p:scale>
          <a:sx n="110" d="100"/>
          <a:sy n="110" d="100"/>
        </p:scale>
        <p:origin x="1626" y="108"/>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37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Ορθογώνιο 2"/>
          <p:cNvSpPr>
            <a:spLocks noGrp="1" noChangeArrowheads="1"/>
          </p:cNvSpPr>
          <p:nvPr>
            <p:ph type="hdr" sz="quarter"/>
          </p:nvPr>
        </p:nvSpPr>
        <p:spPr bwMode="auto">
          <a:xfrm>
            <a:off x="0" y="0"/>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t" anchorCtr="0" compatLnSpc="1">
            <a:prstTxWarp prst="textNoShape">
              <a:avLst/>
            </a:prstTxWarp>
          </a:bodyPr>
          <a:lstStyle>
            <a:lvl1pPr defTabSz="931863">
              <a:spcBef>
                <a:spcPct val="0"/>
              </a:spcBef>
              <a:buClrTx/>
              <a:buSzTx/>
              <a:buFontTx/>
              <a:buNone/>
              <a:defRPr sz="1200"/>
            </a:lvl1pPr>
          </a:lstStyle>
          <a:p>
            <a:pPr rtl="0"/>
            <a:endParaRPr lang="el-GR">
              <a:latin typeface="Arial" panose="020B0604020202020204" pitchFamily="34" charset="0"/>
            </a:endParaRPr>
          </a:p>
        </p:txBody>
      </p:sp>
      <p:sp>
        <p:nvSpPr>
          <p:cNvPr id="34819" name="Ορθογώνιο 3"/>
          <p:cNvSpPr>
            <a:spLocks noGrp="1" noChangeArrowheads="1"/>
          </p:cNvSpPr>
          <p:nvPr>
            <p:ph type="dt" sz="quarter" idx="1"/>
          </p:nvPr>
        </p:nvSpPr>
        <p:spPr bwMode="auto">
          <a:xfrm>
            <a:off x="3849862" y="0"/>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t" anchorCtr="0" compatLnSpc="1">
            <a:prstTxWarp prst="textNoShape">
              <a:avLst/>
            </a:prstTxWarp>
          </a:bodyPr>
          <a:lstStyle>
            <a:lvl1pPr algn="r" defTabSz="931863">
              <a:spcBef>
                <a:spcPct val="0"/>
              </a:spcBef>
              <a:buClrTx/>
              <a:buSzTx/>
              <a:buFontTx/>
              <a:buNone/>
              <a:defRPr sz="1200"/>
            </a:lvl1pPr>
          </a:lstStyle>
          <a:p>
            <a:pPr rtl="0"/>
            <a:fld id="{2842A1F9-E692-483A-AE7E-A81D82243ECA}" type="datetime1">
              <a:rPr lang="el-GR" smtClean="0">
                <a:latin typeface="Arial" panose="020B0604020202020204" pitchFamily="34" charset="0"/>
              </a:rPr>
              <a:t>16/2/2024</a:t>
            </a:fld>
            <a:endParaRPr lang="el-GR">
              <a:latin typeface="Arial" panose="020B0604020202020204" pitchFamily="34" charset="0"/>
            </a:endParaRPr>
          </a:p>
        </p:txBody>
      </p:sp>
      <p:sp>
        <p:nvSpPr>
          <p:cNvPr id="34820" name="Ορθογώνιο 4"/>
          <p:cNvSpPr>
            <a:spLocks noGrp="1" noChangeArrowheads="1"/>
          </p:cNvSpPr>
          <p:nvPr>
            <p:ph type="ftr" sz="quarter" idx="2"/>
          </p:nvPr>
        </p:nvSpPr>
        <p:spPr bwMode="auto">
          <a:xfrm>
            <a:off x="0" y="9428272"/>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b" anchorCtr="0" compatLnSpc="1">
            <a:prstTxWarp prst="textNoShape">
              <a:avLst/>
            </a:prstTxWarp>
          </a:bodyPr>
          <a:lstStyle>
            <a:lvl1pPr defTabSz="931863">
              <a:spcBef>
                <a:spcPct val="0"/>
              </a:spcBef>
              <a:buClrTx/>
              <a:buSzTx/>
              <a:buFontTx/>
              <a:buNone/>
              <a:defRPr sz="1200"/>
            </a:lvl1pPr>
          </a:lstStyle>
          <a:p>
            <a:pPr rtl="0"/>
            <a:endParaRPr lang="el-GR">
              <a:latin typeface="Arial" panose="020B0604020202020204" pitchFamily="34" charset="0"/>
            </a:endParaRPr>
          </a:p>
        </p:txBody>
      </p:sp>
      <p:sp>
        <p:nvSpPr>
          <p:cNvPr id="34821" name="Ορθογώνιο 5"/>
          <p:cNvSpPr>
            <a:spLocks noGrp="1" noChangeArrowheads="1"/>
          </p:cNvSpPr>
          <p:nvPr>
            <p:ph type="sldNum" sz="quarter" idx="3"/>
          </p:nvPr>
        </p:nvSpPr>
        <p:spPr bwMode="auto">
          <a:xfrm>
            <a:off x="3849862" y="9428272"/>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b" anchorCtr="0" compatLnSpc="1">
            <a:prstTxWarp prst="textNoShape">
              <a:avLst/>
            </a:prstTxWarp>
          </a:bodyPr>
          <a:lstStyle>
            <a:lvl1pPr algn="r" defTabSz="931863">
              <a:spcBef>
                <a:spcPct val="0"/>
              </a:spcBef>
              <a:buClrTx/>
              <a:buSzTx/>
              <a:buFontTx/>
              <a:buNone/>
              <a:defRPr sz="1200"/>
            </a:lvl1pPr>
          </a:lstStyle>
          <a:p>
            <a:pPr rtl="0"/>
            <a:fld id="{F0B6EC5B-DE15-4B62-9DC0-DE1BD893DD16}" type="slidenum">
              <a:rPr lang="el-GR" smtClean="0">
                <a:latin typeface="Arial" panose="020B0604020202020204" pitchFamily="34" charset="0"/>
              </a:rPr>
              <a:pPr/>
              <a:t>‹#›</a:t>
            </a:fld>
            <a:endParaRPr lang="el-GR">
              <a:latin typeface="Arial" panose="020B0604020202020204" pitchFamily="34" charset="0"/>
            </a:endParaRPr>
          </a:p>
        </p:txBody>
      </p:sp>
    </p:spTree>
    <p:extLst>
      <p:ext uri="{BB962C8B-B14F-4D97-AF65-F5344CB8AC3E}">
        <p14:creationId xmlns:p14="http://schemas.microsoft.com/office/powerpoint/2010/main" val="18248682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Ορθογώνιο 2"/>
          <p:cNvSpPr>
            <a:spLocks noGrp="1" noChangeArrowheads="1"/>
          </p:cNvSpPr>
          <p:nvPr>
            <p:ph type="hdr" sz="quarter"/>
          </p:nvPr>
        </p:nvSpPr>
        <p:spPr bwMode="auto">
          <a:xfrm>
            <a:off x="0" y="0"/>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t" anchorCtr="0" compatLnSpc="1">
            <a:prstTxWarp prst="textNoShape">
              <a:avLst/>
            </a:prstTxWarp>
          </a:bodyPr>
          <a:lstStyle>
            <a:lvl1pPr defTabSz="931863">
              <a:spcBef>
                <a:spcPct val="0"/>
              </a:spcBef>
              <a:buClrTx/>
              <a:buSzTx/>
              <a:buFontTx/>
              <a:buNone/>
              <a:defRPr sz="1200">
                <a:latin typeface="Arial" panose="020B0604020202020204" pitchFamily="34" charset="0"/>
              </a:defRPr>
            </a:lvl1pPr>
          </a:lstStyle>
          <a:p>
            <a:endParaRPr lang="el-GR" noProof="0"/>
          </a:p>
        </p:txBody>
      </p:sp>
      <p:sp>
        <p:nvSpPr>
          <p:cNvPr id="26627" name="Ορθογώνιο 3"/>
          <p:cNvSpPr>
            <a:spLocks noGrp="1" noChangeArrowheads="1"/>
          </p:cNvSpPr>
          <p:nvPr>
            <p:ph type="dt" idx="1"/>
          </p:nvPr>
        </p:nvSpPr>
        <p:spPr bwMode="auto">
          <a:xfrm>
            <a:off x="3849862" y="0"/>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t" anchorCtr="0" compatLnSpc="1">
            <a:prstTxWarp prst="textNoShape">
              <a:avLst/>
            </a:prstTxWarp>
          </a:bodyPr>
          <a:lstStyle>
            <a:lvl1pPr algn="r" defTabSz="931863">
              <a:spcBef>
                <a:spcPct val="0"/>
              </a:spcBef>
              <a:buClrTx/>
              <a:buSzTx/>
              <a:buFontTx/>
              <a:buNone/>
              <a:defRPr sz="1200">
                <a:latin typeface="Arial" panose="020B0604020202020204" pitchFamily="34" charset="0"/>
              </a:defRPr>
            </a:lvl1pPr>
          </a:lstStyle>
          <a:p>
            <a:fld id="{490334B6-30D2-453E-A13F-993B50C79515}" type="datetime1">
              <a:rPr lang="el-GR" noProof="0" smtClean="0"/>
              <a:t>16/2/2024</a:t>
            </a:fld>
            <a:endParaRPr lang="el-GR" noProof="0"/>
          </a:p>
        </p:txBody>
      </p:sp>
      <p:sp>
        <p:nvSpPr>
          <p:cNvPr id="26628" name="Ορθογώνιο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Ορθογώνιο 5"/>
          <p:cNvSpPr>
            <a:spLocks noGrp="1" noChangeArrowheads="1"/>
          </p:cNvSpPr>
          <p:nvPr>
            <p:ph type="body" sz="quarter" idx="3"/>
          </p:nvPr>
        </p:nvSpPr>
        <p:spPr bwMode="auto">
          <a:xfrm>
            <a:off x="680383" y="4715831"/>
            <a:ext cx="5436909" cy="4466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t" anchorCtr="0" compatLnSpc="1">
            <a:prstTxWarp prst="textNoShape">
              <a:avLst/>
            </a:prstTxWarp>
          </a:bodyPr>
          <a:lstStyle/>
          <a:p>
            <a:pPr lvl="0" rtl="0"/>
            <a:r>
              <a:rPr lang="el-GR" noProof="0"/>
              <a:t>Κάντε κλικ, για να επεξεργαστείτε τα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26630" name="Ορθογώνιο 6"/>
          <p:cNvSpPr>
            <a:spLocks noGrp="1" noChangeArrowheads="1"/>
          </p:cNvSpPr>
          <p:nvPr>
            <p:ph type="ftr" sz="quarter" idx="4"/>
          </p:nvPr>
        </p:nvSpPr>
        <p:spPr bwMode="auto">
          <a:xfrm>
            <a:off x="0" y="9428272"/>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b" anchorCtr="0" compatLnSpc="1">
            <a:prstTxWarp prst="textNoShape">
              <a:avLst/>
            </a:prstTxWarp>
          </a:bodyPr>
          <a:lstStyle>
            <a:lvl1pPr defTabSz="931863">
              <a:spcBef>
                <a:spcPct val="0"/>
              </a:spcBef>
              <a:buClrTx/>
              <a:buSzTx/>
              <a:buFontTx/>
              <a:buNone/>
              <a:defRPr sz="1200">
                <a:latin typeface="Arial" panose="020B0604020202020204" pitchFamily="34" charset="0"/>
              </a:defRPr>
            </a:lvl1pPr>
          </a:lstStyle>
          <a:p>
            <a:endParaRPr lang="el-GR" noProof="0"/>
          </a:p>
        </p:txBody>
      </p:sp>
      <p:sp>
        <p:nvSpPr>
          <p:cNvPr id="26631" name="Ορθογώνιο 7"/>
          <p:cNvSpPr>
            <a:spLocks noGrp="1" noChangeArrowheads="1"/>
          </p:cNvSpPr>
          <p:nvPr>
            <p:ph type="sldNum" sz="quarter" idx="5"/>
          </p:nvPr>
        </p:nvSpPr>
        <p:spPr bwMode="auto">
          <a:xfrm>
            <a:off x="3849862" y="9428272"/>
            <a:ext cx="2946275" cy="496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rtlCol="0" anchor="b" anchorCtr="0" compatLnSpc="1">
            <a:prstTxWarp prst="textNoShape">
              <a:avLst/>
            </a:prstTxWarp>
          </a:bodyPr>
          <a:lstStyle>
            <a:lvl1pPr algn="r" defTabSz="931863">
              <a:spcBef>
                <a:spcPct val="0"/>
              </a:spcBef>
              <a:buClrTx/>
              <a:buSzTx/>
              <a:buFontTx/>
              <a:buNone/>
              <a:defRPr sz="1200">
                <a:latin typeface="Arial" panose="020B0604020202020204" pitchFamily="34" charset="0"/>
              </a:defRPr>
            </a:lvl1pPr>
          </a:lstStyle>
          <a:p>
            <a:fld id="{823FACB9-4E35-4CB3-835A-2EBF55FAEDE3}" type="slidenum">
              <a:rPr lang="el-GR" noProof="0" smtClean="0"/>
              <a:pPr/>
              <a:t>‹#›</a:t>
            </a:fld>
            <a:endParaRPr lang="el-GR" noProof="0"/>
          </a:p>
        </p:txBody>
      </p:sp>
    </p:spTree>
    <p:extLst>
      <p:ext uri="{BB962C8B-B14F-4D97-AF65-F5344CB8AC3E}">
        <p14:creationId xmlns:p14="http://schemas.microsoft.com/office/powerpoint/2010/main" val="97186942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anose="020B0604020202020204" pitchFamily="34" charset="0"/>
        <a:ea typeface="+mn-ea"/>
        <a:cs typeface="Arial"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1</a:t>
            </a:fld>
            <a:endParaRPr lang="el-GR" noProof="0"/>
          </a:p>
        </p:txBody>
      </p:sp>
    </p:spTree>
    <p:extLst>
      <p:ext uri="{BB962C8B-B14F-4D97-AF65-F5344CB8AC3E}">
        <p14:creationId xmlns:p14="http://schemas.microsoft.com/office/powerpoint/2010/main" val="3819344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10</a:t>
            </a:fld>
            <a:endParaRPr lang="el-GR" noProof="0"/>
          </a:p>
        </p:txBody>
      </p:sp>
    </p:spTree>
    <p:extLst>
      <p:ext uri="{BB962C8B-B14F-4D97-AF65-F5344CB8AC3E}">
        <p14:creationId xmlns:p14="http://schemas.microsoft.com/office/powerpoint/2010/main" val="1130961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0DE38D-9120-FF63-F596-3E34B5F7428C}"/>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4C15F9D9-7C11-F1D1-EAE0-2AD49E4CF38E}"/>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C810B3B4-FB62-0320-21B4-0841EB3C66E6}"/>
              </a:ext>
            </a:extLst>
          </p:cNvPr>
          <p:cNvSpPr>
            <a:spLocks noGrp="1"/>
          </p:cNvSpPr>
          <p:nvPr>
            <p:ph type="body"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A5610DB-1CD6-415C-31EB-4F273461E830}"/>
              </a:ext>
            </a:extLst>
          </p:cNvPr>
          <p:cNvSpPr>
            <a:spLocks noGrp="1"/>
          </p:cNvSpPr>
          <p:nvPr>
            <p:ph type="sldNum" sz="quarter" idx="5"/>
          </p:nvPr>
        </p:nvSpPr>
        <p:spPr/>
        <p:txBody>
          <a:bodyPr/>
          <a:lstStyle/>
          <a:p>
            <a:fld id="{823FACB9-4E35-4CB3-835A-2EBF55FAEDE3}" type="slidenum">
              <a:rPr lang="el-GR" noProof="0" smtClean="0"/>
              <a:pPr/>
              <a:t>11</a:t>
            </a:fld>
            <a:endParaRPr lang="el-GR" noProof="0"/>
          </a:p>
        </p:txBody>
      </p:sp>
    </p:spTree>
    <p:extLst>
      <p:ext uri="{BB962C8B-B14F-4D97-AF65-F5344CB8AC3E}">
        <p14:creationId xmlns:p14="http://schemas.microsoft.com/office/powerpoint/2010/main" val="3905329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C5040-0B3F-1503-9452-038B683DE771}"/>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7F1F0A5C-7D33-D7AA-FF14-8DC77A13673F}"/>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D29C76BC-45F7-459C-FCDF-A6CF0BAE0B1C}"/>
              </a:ext>
            </a:extLst>
          </p:cNvPr>
          <p:cNvSpPr>
            <a:spLocks noGrp="1"/>
          </p:cNvSpPr>
          <p:nvPr>
            <p:ph type="body"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FFBCD77-17CC-6A7A-DDA2-CD296BA84887}"/>
              </a:ext>
            </a:extLst>
          </p:cNvPr>
          <p:cNvSpPr>
            <a:spLocks noGrp="1"/>
          </p:cNvSpPr>
          <p:nvPr>
            <p:ph type="sldNum" sz="quarter" idx="5"/>
          </p:nvPr>
        </p:nvSpPr>
        <p:spPr/>
        <p:txBody>
          <a:bodyPr/>
          <a:lstStyle/>
          <a:p>
            <a:fld id="{823FACB9-4E35-4CB3-835A-2EBF55FAEDE3}" type="slidenum">
              <a:rPr lang="el-GR" noProof="0" smtClean="0"/>
              <a:pPr/>
              <a:t>12</a:t>
            </a:fld>
            <a:endParaRPr lang="el-GR" noProof="0"/>
          </a:p>
        </p:txBody>
      </p:sp>
    </p:spTree>
    <p:extLst>
      <p:ext uri="{BB962C8B-B14F-4D97-AF65-F5344CB8AC3E}">
        <p14:creationId xmlns:p14="http://schemas.microsoft.com/office/powerpoint/2010/main" val="3630727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54B3F-BDB5-10DE-140E-8DF707E97FB2}"/>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168B7C27-60E1-3581-07C6-ADF7D3E19A54}"/>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76798B22-4BE3-7565-C153-2E0F732FF1FA}"/>
              </a:ext>
            </a:extLst>
          </p:cNvPr>
          <p:cNvSpPr>
            <a:spLocks noGrp="1"/>
          </p:cNvSpPr>
          <p:nvPr>
            <p:ph type="body"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6DD7EB4-B215-CCF1-4D94-138EF7F71373}"/>
              </a:ext>
            </a:extLst>
          </p:cNvPr>
          <p:cNvSpPr>
            <a:spLocks noGrp="1"/>
          </p:cNvSpPr>
          <p:nvPr>
            <p:ph type="sldNum" sz="quarter" idx="5"/>
          </p:nvPr>
        </p:nvSpPr>
        <p:spPr/>
        <p:txBody>
          <a:bodyPr/>
          <a:lstStyle/>
          <a:p>
            <a:fld id="{823FACB9-4E35-4CB3-835A-2EBF55FAEDE3}" type="slidenum">
              <a:rPr lang="el-GR" noProof="0" smtClean="0"/>
              <a:pPr/>
              <a:t>13</a:t>
            </a:fld>
            <a:endParaRPr lang="el-GR" noProof="0"/>
          </a:p>
        </p:txBody>
      </p:sp>
    </p:spTree>
    <p:extLst>
      <p:ext uri="{BB962C8B-B14F-4D97-AF65-F5344CB8AC3E}">
        <p14:creationId xmlns:p14="http://schemas.microsoft.com/office/powerpoint/2010/main" val="255279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A6384-D588-343D-FCFF-D96558E5063E}"/>
            </a:ext>
          </a:extLst>
        </p:cNvPr>
        <p:cNvGrpSpPr/>
        <p:nvPr/>
      </p:nvGrpSpPr>
      <p:grpSpPr>
        <a:xfrm>
          <a:off x="0" y="0"/>
          <a:ext cx="0" cy="0"/>
          <a:chOff x="0" y="0"/>
          <a:chExt cx="0" cy="0"/>
        </a:xfrm>
      </p:grpSpPr>
      <p:sp>
        <p:nvSpPr>
          <p:cNvPr id="2" name="Θέση εικόνας διαφάνειας 1">
            <a:extLst>
              <a:ext uri="{FF2B5EF4-FFF2-40B4-BE49-F238E27FC236}">
                <a16:creationId xmlns:a16="http://schemas.microsoft.com/office/drawing/2014/main" id="{19DBAF7F-E46B-D249-7A55-7CDD5F0F3C68}"/>
              </a:ext>
            </a:extLst>
          </p:cNvPr>
          <p:cNvSpPr>
            <a:spLocks noGrp="1" noRot="1" noChangeAspect="1"/>
          </p:cNvSpPr>
          <p:nvPr>
            <p:ph type="sldImg"/>
          </p:nvPr>
        </p:nvSpPr>
        <p:spPr/>
      </p:sp>
      <p:sp>
        <p:nvSpPr>
          <p:cNvPr id="3" name="Θέση σημειώσεων 2">
            <a:extLst>
              <a:ext uri="{FF2B5EF4-FFF2-40B4-BE49-F238E27FC236}">
                <a16:creationId xmlns:a16="http://schemas.microsoft.com/office/drawing/2014/main" id="{B872E041-BB46-7D96-93AF-0F1E84107447}"/>
              </a:ext>
            </a:extLst>
          </p:cNvPr>
          <p:cNvSpPr>
            <a:spLocks noGrp="1"/>
          </p:cNvSpPr>
          <p:nvPr>
            <p:ph type="body" idx="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F795D00-1359-AF04-EDA9-83E64B621C16}"/>
              </a:ext>
            </a:extLst>
          </p:cNvPr>
          <p:cNvSpPr>
            <a:spLocks noGrp="1"/>
          </p:cNvSpPr>
          <p:nvPr>
            <p:ph type="sldNum" sz="quarter" idx="5"/>
          </p:nvPr>
        </p:nvSpPr>
        <p:spPr/>
        <p:txBody>
          <a:bodyPr/>
          <a:lstStyle/>
          <a:p>
            <a:fld id="{823FACB9-4E35-4CB3-835A-2EBF55FAEDE3}" type="slidenum">
              <a:rPr lang="el-GR" noProof="0" smtClean="0"/>
              <a:pPr/>
              <a:t>14</a:t>
            </a:fld>
            <a:endParaRPr lang="el-GR" noProof="0"/>
          </a:p>
        </p:txBody>
      </p:sp>
    </p:spTree>
    <p:extLst>
      <p:ext uri="{BB962C8B-B14F-4D97-AF65-F5344CB8AC3E}">
        <p14:creationId xmlns:p14="http://schemas.microsoft.com/office/powerpoint/2010/main" val="175786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22</a:t>
            </a:fld>
            <a:endParaRPr lang="el-GR" noProof="0"/>
          </a:p>
        </p:txBody>
      </p:sp>
    </p:spTree>
    <p:extLst>
      <p:ext uri="{BB962C8B-B14F-4D97-AF65-F5344CB8AC3E}">
        <p14:creationId xmlns:p14="http://schemas.microsoft.com/office/powerpoint/2010/main" val="1293394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2</a:t>
            </a:fld>
            <a:endParaRPr lang="el-GR" noProof="0"/>
          </a:p>
        </p:txBody>
      </p:sp>
    </p:spTree>
    <p:extLst>
      <p:ext uri="{BB962C8B-B14F-4D97-AF65-F5344CB8AC3E}">
        <p14:creationId xmlns:p14="http://schemas.microsoft.com/office/powerpoint/2010/main" val="3364346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3</a:t>
            </a:fld>
            <a:endParaRPr lang="el-GR" noProof="0"/>
          </a:p>
        </p:txBody>
      </p:sp>
    </p:spTree>
    <p:extLst>
      <p:ext uri="{BB962C8B-B14F-4D97-AF65-F5344CB8AC3E}">
        <p14:creationId xmlns:p14="http://schemas.microsoft.com/office/powerpoint/2010/main" val="155932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4</a:t>
            </a:fld>
            <a:endParaRPr lang="el-GR" noProof="0"/>
          </a:p>
        </p:txBody>
      </p:sp>
    </p:spTree>
    <p:extLst>
      <p:ext uri="{BB962C8B-B14F-4D97-AF65-F5344CB8AC3E}">
        <p14:creationId xmlns:p14="http://schemas.microsoft.com/office/powerpoint/2010/main" val="333528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5</a:t>
            </a:fld>
            <a:endParaRPr lang="el-GR" noProof="0"/>
          </a:p>
        </p:txBody>
      </p:sp>
    </p:spTree>
    <p:extLst>
      <p:ext uri="{BB962C8B-B14F-4D97-AF65-F5344CB8AC3E}">
        <p14:creationId xmlns:p14="http://schemas.microsoft.com/office/powerpoint/2010/main" val="931859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6</a:t>
            </a:fld>
            <a:endParaRPr lang="el-GR" noProof="0"/>
          </a:p>
        </p:txBody>
      </p:sp>
    </p:spTree>
    <p:extLst>
      <p:ext uri="{BB962C8B-B14F-4D97-AF65-F5344CB8AC3E}">
        <p14:creationId xmlns:p14="http://schemas.microsoft.com/office/powerpoint/2010/main" val="407850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7</a:t>
            </a:fld>
            <a:endParaRPr lang="el-GR" noProof="0"/>
          </a:p>
        </p:txBody>
      </p:sp>
    </p:spTree>
    <p:extLst>
      <p:ext uri="{BB962C8B-B14F-4D97-AF65-F5344CB8AC3E}">
        <p14:creationId xmlns:p14="http://schemas.microsoft.com/office/powerpoint/2010/main" val="105214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8</a:t>
            </a:fld>
            <a:endParaRPr lang="el-GR" noProof="0"/>
          </a:p>
        </p:txBody>
      </p:sp>
    </p:spTree>
    <p:extLst>
      <p:ext uri="{BB962C8B-B14F-4D97-AF65-F5344CB8AC3E}">
        <p14:creationId xmlns:p14="http://schemas.microsoft.com/office/powerpoint/2010/main" val="1634068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823FACB9-4E35-4CB3-835A-2EBF55FAEDE3}" type="slidenum">
              <a:rPr lang="el-GR" noProof="0" smtClean="0"/>
              <a:pPr/>
              <a:t>9</a:t>
            </a:fld>
            <a:endParaRPr lang="el-GR" noProof="0"/>
          </a:p>
        </p:txBody>
      </p:sp>
    </p:spTree>
    <p:extLst>
      <p:ext uri="{BB962C8B-B14F-4D97-AF65-F5344CB8AC3E}">
        <p14:creationId xmlns:p14="http://schemas.microsoft.com/office/powerpoint/2010/main" val="3213874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7106" name="Γραμμή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lstStyle/>
          <a:p>
            <a:pPr rtl="0"/>
            <a:endParaRPr lang="el-GR" dirty="0">
              <a:latin typeface="Arial" panose="020B0604020202020204" pitchFamily="34" charset="0"/>
            </a:endParaRPr>
          </a:p>
        </p:txBody>
      </p:sp>
      <p:grpSp>
        <p:nvGrpSpPr>
          <p:cNvPr id="47112" name="Ομάδα 8"/>
          <p:cNvGrpSpPr>
            <a:grpSpLocks/>
          </p:cNvGrpSpPr>
          <p:nvPr/>
        </p:nvGrpSpPr>
        <p:grpSpPr bwMode="auto">
          <a:xfrm>
            <a:off x="7493000" y="2992438"/>
            <a:ext cx="1338263" cy="2189162"/>
            <a:chOff x="4704" y="1885"/>
            <a:chExt cx="843" cy="1379"/>
          </a:xfrm>
        </p:grpSpPr>
        <p:sp>
          <p:nvSpPr>
            <p:cNvPr id="47113" name="Έλλειψη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14" name="Έλλειψη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15" name="Έλλειψη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16" name="Έλλειψη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17" name="Έλλειψη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18" name="Έλλειψη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19" name="Έλλειψη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0" name="Έλλειψη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1" name="Έλλειψη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2" name="Έλλειψη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3" name="Έλλειψη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4" name="Έλλειψη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5" name="Έλλειψη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6" name="Έλλειψη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7" name="Έλλειψη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8" name="Έλλειψη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29" name="Έλλειψη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0" name="Έλλειψη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1" name="Έλλειψη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2" name="Έλλειψη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3" name="Έλλειψη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4" name="Έλλειψη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5" name="Έλλειψη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6" name="Έλλειψη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7" name="Έλλειψη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8" name="Έλλειψη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39" name="Έλλειψη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40" name="Έλλειψη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41" name="Έλλειψη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42" name="Έλλειψη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7143" name="Έλλειψη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grpSp>
      <p:sp>
        <p:nvSpPr>
          <p:cNvPr id="47144" name="Γραμμή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lstStyle/>
          <a:p>
            <a:pPr rtl="0"/>
            <a:endParaRPr lang="el-GR" dirty="0">
              <a:latin typeface="Arial" panose="020B0604020202020204" pitchFamily="34" charset="0"/>
            </a:endParaRPr>
          </a:p>
        </p:txBody>
      </p:sp>
      <p:sp>
        <p:nvSpPr>
          <p:cNvPr id="47107" name="Θέση τίτλου 1"/>
          <p:cNvSpPr>
            <a:spLocks noGrp="1" noChangeArrowheads="1"/>
          </p:cNvSpPr>
          <p:nvPr>
            <p:ph type="ctrTitle" hasCustomPrompt="1"/>
          </p:nvPr>
        </p:nvSpPr>
        <p:spPr>
          <a:xfrm>
            <a:off x="315913" y="466725"/>
            <a:ext cx="6781800" cy="2133600"/>
          </a:xfrm>
        </p:spPr>
        <p:txBody>
          <a:bodyPr rtlCol="0"/>
          <a:lstStyle>
            <a:lvl1pPr algn="r">
              <a:defRPr sz="4400">
                <a:latin typeface="Arial" panose="020B0604020202020204" pitchFamily="34" charset="0"/>
              </a:defRPr>
            </a:lvl1pPr>
          </a:lstStyle>
          <a:p>
            <a:pPr lvl="0" rtl="0"/>
            <a:r>
              <a:rPr lang="el-GR" noProof="0"/>
              <a:t>Κάντε κλικ για να επεξεργαστείτε το Στυλ κύριου τίτλου</a:t>
            </a:r>
            <a:endParaRPr lang="el-GR" noProof="0" dirty="0"/>
          </a:p>
        </p:txBody>
      </p:sp>
      <p:sp>
        <p:nvSpPr>
          <p:cNvPr id="47108" name="Θέση κειμένου 2"/>
          <p:cNvSpPr>
            <a:spLocks noGrp="1" noChangeArrowheads="1"/>
          </p:cNvSpPr>
          <p:nvPr>
            <p:ph type="subTitle" idx="1" hasCustomPrompt="1"/>
          </p:nvPr>
        </p:nvSpPr>
        <p:spPr>
          <a:xfrm>
            <a:off x="849313" y="3049588"/>
            <a:ext cx="6248400" cy="2362200"/>
          </a:xfrm>
        </p:spPr>
        <p:txBody>
          <a:bodyPr rtlCol="0"/>
          <a:lstStyle>
            <a:lvl1pPr marL="0" indent="0" algn="r">
              <a:buFontTx/>
              <a:buNone/>
              <a:defRPr sz="2900">
                <a:latin typeface="Arial" panose="020B0604020202020204" pitchFamily="34" charset="0"/>
              </a:defRPr>
            </a:lvl1pPr>
          </a:lstStyle>
          <a:p>
            <a:pPr lvl="0" rtl="0"/>
            <a:r>
              <a:rPr lang="el-GR" noProof="0"/>
              <a:t>Κάντε κλικ για να επεξεργαστείτε τον υπότιτλο του υποδείγματος</a:t>
            </a:r>
            <a:endParaRPr lang="el-GR" noProof="0" dirty="0"/>
          </a:p>
        </p:txBody>
      </p:sp>
      <p:sp>
        <p:nvSpPr>
          <p:cNvPr id="47109" name="Θέση ημερομηνίας 3"/>
          <p:cNvSpPr>
            <a:spLocks noGrp="1" noChangeArrowheads="1"/>
          </p:cNvSpPr>
          <p:nvPr>
            <p:ph type="dt" sz="half" idx="2"/>
          </p:nvPr>
        </p:nvSpPr>
        <p:spPr/>
        <p:txBody>
          <a:bodyPr rtlCol="0"/>
          <a:lstStyle>
            <a:lvl1pPr>
              <a:defRPr>
                <a:latin typeface="Arial" panose="020B0604020202020204" pitchFamily="34" charset="0"/>
              </a:defRPr>
            </a:lvl1pPr>
          </a:lstStyle>
          <a:p>
            <a:fld id="{664C64A4-7B0C-4C1D-A99F-427267D02354}" type="datetime1">
              <a:rPr lang="el-GR" altLang="en-US" smtClean="0"/>
              <a:t>16/2/2024</a:t>
            </a:fld>
            <a:endParaRPr lang="el-GR" altLang="en-US" dirty="0"/>
          </a:p>
        </p:txBody>
      </p:sp>
      <p:sp>
        <p:nvSpPr>
          <p:cNvPr id="47110" name="Θέση υποσέλιδου 4"/>
          <p:cNvSpPr>
            <a:spLocks noGrp="1" noChangeArrowheads="1"/>
          </p:cNvSpPr>
          <p:nvPr>
            <p:ph type="ftr" sz="quarter" idx="3"/>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47111" name="Θέση αριθμού διαφάνειας 5"/>
          <p:cNvSpPr>
            <a:spLocks noGrp="1" noChangeArrowheads="1"/>
          </p:cNvSpPr>
          <p:nvPr>
            <p:ph type="sldNum" sz="quarter" idx="4"/>
          </p:nvPr>
        </p:nvSpPr>
        <p:spPr/>
        <p:txBody>
          <a:bodyPr rtlCol="0"/>
          <a:lstStyle>
            <a:lvl1pPr>
              <a:defRPr>
                <a:latin typeface="Arial" panose="020B0604020202020204" pitchFamily="34" charset="0"/>
              </a:defRPr>
            </a:lvl1pPr>
          </a:lstStyle>
          <a:p>
            <a:fld id="{E945280F-DE53-48B1-9FB9-96A39916642A}" type="slidenum">
              <a:rPr lang="el-GR" altLang="en-US" smtClean="0"/>
              <a:pPr/>
              <a:t>‹#›</a:t>
            </a:fld>
            <a:endParaRPr lang="el-GR"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a:defRPr>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Σύμβολο κράτησης θέσης κατακόρυφου κειμένου 2"/>
          <p:cNvSpPr>
            <a:spLocks noGrp="1"/>
          </p:cNvSpPr>
          <p:nvPr>
            <p:ph type="body" orient="vert" idx="1" hasCustomPrompt="1"/>
          </p:nvPr>
        </p:nvSpPr>
        <p:spPr/>
        <p:txBody>
          <a:bodyPr vert="eaVert" rtlCol="0"/>
          <a:lstStyle>
            <a:lvl1pPr marL="45720" indent="0">
              <a:buFontTx/>
              <a:buNone/>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4" name="Θέση ημερομηνίας 3"/>
          <p:cNvSpPr>
            <a:spLocks noGrp="1"/>
          </p:cNvSpPr>
          <p:nvPr>
            <p:ph type="dt" sz="half" idx="10"/>
          </p:nvPr>
        </p:nvSpPr>
        <p:spPr/>
        <p:txBody>
          <a:bodyPr rtlCol="0"/>
          <a:lstStyle>
            <a:lvl1pPr>
              <a:defRPr>
                <a:latin typeface="Arial" panose="020B0604020202020204" pitchFamily="34" charset="0"/>
              </a:defRPr>
            </a:lvl1pPr>
          </a:lstStyle>
          <a:p>
            <a:fld id="{24C502E3-F9E4-4652-84AB-1C616888B2AE}" type="datetime1">
              <a:rPr lang="el-GR" altLang="en-US" smtClean="0"/>
              <a:t>16/2/2024</a:t>
            </a:fld>
            <a:endParaRPr lang="el-GR" altLang="en-US" dirty="0"/>
          </a:p>
        </p:txBody>
      </p:sp>
      <p:sp>
        <p:nvSpPr>
          <p:cNvPr id="5" name="Θέση υποσέλιδου 4"/>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6" name="Θέση αριθμού διαφάνειας 5"/>
          <p:cNvSpPr>
            <a:spLocks noGrp="1"/>
          </p:cNvSpPr>
          <p:nvPr>
            <p:ph type="sldNum" sz="quarter" idx="12"/>
          </p:nvPr>
        </p:nvSpPr>
        <p:spPr/>
        <p:txBody>
          <a:bodyPr rtlCol="0"/>
          <a:lstStyle>
            <a:lvl1pPr>
              <a:defRPr>
                <a:latin typeface="Arial" panose="020B0604020202020204" pitchFamily="34" charset="0"/>
              </a:defRPr>
            </a:lvl1pPr>
          </a:lstStyle>
          <a:p>
            <a:fld id="{872E90EB-6CA4-453F-8712-C339590DE034}" type="slidenum">
              <a:rPr lang="el-GR" altLang="en-US" smtClean="0"/>
              <a:pPr/>
              <a:t>‹#›</a:t>
            </a:fld>
            <a:endParaRPr lang="el-GR" altLang="en-US" dirty="0"/>
          </a:p>
        </p:txBody>
      </p:sp>
    </p:spTree>
    <p:extLst>
      <p:ext uri="{BB962C8B-B14F-4D97-AF65-F5344CB8AC3E}">
        <p14:creationId xmlns:p14="http://schemas.microsoft.com/office/powerpoint/2010/main" val="411312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6457950" y="228600"/>
            <a:ext cx="2076450" cy="5707063"/>
          </a:xfrm>
        </p:spPr>
        <p:txBody>
          <a:bodyPr vert="eaVert" rtlCol="0"/>
          <a:lstStyle>
            <a:lvl1pPr>
              <a:defRPr>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Σύμβολο κράτησης θέσης κατακόρυφου κειμένου 2"/>
          <p:cNvSpPr>
            <a:spLocks noGrp="1"/>
          </p:cNvSpPr>
          <p:nvPr>
            <p:ph type="body" orient="vert" idx="1" hasCustomPrompt="1"/>
          </p:nvPr>
        </p:nvSpPr>
        <p:spPr>
          <a:xfrm>
            <a:off x="228600" y="228600"/>
            <a:ext cx="6076950" cy="5707063"/>
          </a:xfrm>
        </p:spPr>
        <p:txBody>
          <a:bodyPr vert="eaVert" rtlCol="0"/>
          <a:lstStyle>
            <a:lvl1pPr marL="45720" indent="0">
              <a:buFontTx/>
              <a:buNone/>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4" name="Θέση ημερομηνίας 3"/>
          <p:cNvSpPr>
            <a:spLocks noGrp="1"/>
          </p:cNvSpPr>
          <p:nvPr>
            <p:ph type="dt" sz="half" idx="10"/>
          </p:nvPr>
        </p:nvSpPr>
        <p:spPr/>
        <p:txBody>
          <a:bodyPr rtlCol="0"/>
          <a:lstStyle>
            <a:lvl1pPr>
              <a:defRPr>
                <a:latin typeface="Arial" panose="020B0604020202020204" pitchFamily="34" charset="0"/>
              </a:defRPr>
            </a:lvl1pPr>
          </a:lstStyle>
          <a:p>
            <a:fld id="{5FEBBE9F-35E5-418E-84E4-DF35738A9911}" type="datetime1">
              <a:rPr lang="el-GR" altLang="en-US" smtClean="0"/>
              <a:t>16/2/2024</a:t>
            </a:fld>
            <a:endParaRPr lang="el-GR" altLang="en-US" dirty="0"/>
          </a:p>
        </p:txBody>
      </p:sp>
      <p:sp>
        <p:nvSpPr>
          <p:cNvPr id="5" name="Θέση υποσέλιδου 4"/>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6" name="Θέση αριθμού διαφάνειας 5"/>
          <p:cNvSpPr>
            <a:spLocks noGrp="1"/>
          </p:cNvSpPr>
          <p:nvPr>
            <p:ph type="sldNum" sz="quarter" idx="12"/>
          </p:nvPr>
        </p:nvSpPr>
        <p:spPr/>
        <p:txBody>
          <a:bodyPr rtlCol="0"/>
          <a:lstStyle>
            <a:lvl1pPr>
              <a:defRPr>
                <a:latin typeface="Arial" panose="020B0604020202020204" pitchFamily="34" charset="0"/>
              </a:defRPr>
            </a:lvl1pPr>
          </a:lstStyle>
          <a:p>
            <a:fld id="{26D251BA-4196-46F7-BF5E-DE37F6712AD1}" type="slidenum">
              <a:rPr lang="el-GR" altLang="en-US" smtClean="0"/>
              <a:pPr/>
              <a:t>‹#›</a:t>
            </a:fld>
            <a:endParaRPr lang="el-GR" altLang="en-US" dirty="0"/>
          </a:p>
        </p:txBody>
      </p:sp>
    </p:spTree>
    <p:extLst>
      <p:ext uri="{BB962C8B-B14F-4D97-AF65-F5344CB8AC3E}">
        <p14:creationId xmlns:p14="http://schemas.microsoft.com/office/powerpoint/2010/main" val="32517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a:defRPr>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περιεχομένου 2"/>
          <p:cNvSpPr>
            <a:spLocks noGrp="1"/>
          </p:cNvSpPr>
          <p:nvPr>
            <p:ph idx="1" hasCustomPrompt="1"/>
          </p:nvPr>
        </p:nvSpPr>
        <p:spPr/>
        <p:txBody>
          <a:bodyPr rtlCol="0"/>
          <a:lstStyle>
            <a:lvl1pPr marL="45720" indent="0">
              <a:buFontTx/>
              <a:buNone/>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4" name="Θέση ημερομηνίας 3"/>
          <p:cNvSpPr>
            <a:spLocks noGrp="1"/>
          </p:cNvSpPr>
          <p:nvPr>
            <p:ph type="dt" sz="half" idx="10"/>
          </p:nvPr>
        </p:nvSpPr>
        <p:spPr/>
        <p:txBody>
          <a:bodyPr rtlCol="0"/>
          <a:lstStyle>
            <a:lvl1pPr>
              <a:defRPr>
                <a:latin typeface="Arial" panose="020B0604020202020204" pitchFamily="34" charset="0"/>
              </a:defRPr>
            </a:lvl1pPr>
          </a:lstStyle>
          <a:p>
            <a:fld id="{63605572-04E8-41A1-9F8E-CE58C04EC21D}" type="datetime1">
              <a:rPr lang="el-GR" altLang="en-US" smtClean="0"/>
              <a:t>16/2/2024</a:t>
            </a:fld>
            <a:endParaRPr lang="el-GR" altLang="en-US" dirty="0"/>
          </a:p>
        </p:txBody>
      </p:sp>
      <p:sp>
        <p:nvSpPr>
          <p:cNvPr id="5" name="Θέση υποσέλιδου 4"/>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6" name="Θέση αριθμού διαφάνειας 5"/>
          <p:cNvSpPr>
            <a:spLocks noGrp="1"/>
          </p:cNvSpPr>
          <p:nvPr>
            <p:ph type="sldNum" sz="quarter" idx="12"/>
          </p:nvPr>
        </p:nvSpPr>
        <p:spPr/>
        <p:txBody>
          <a:bodyPr rtlCol="0"/>
          <a:lstStyle>
            <a:lvl1pPr>
              <a:defRPr>
                <a:latin typeface="Arial" panose="020B0604020202020204" pitchFamily="34" charset="0"/>
              </a:defRPr>
            </a:lvl1pPr>
          </a:lstStyle>
          <a:p>
            <a:fld id="{71C6F290-D301-4864-9490-340EF11588D9}" type="slidenum">
              <a:rPr lang="el-GR" altLang="en-US" smtClean="0"/>
              <a:pPr/>
              <a:t>‹#›</a:t>
            </a:fld>
            <a:endParaRPr lang="el-GR" altLang="en-US" dirty="0"/>
          </a:p>
        </p:txBody>
      </p:sp>
    </p:spTree>
    <p:extLst>
      <p:ext uri="{BB962C8B-B14F-4D97-AF65-F5344CB8AC3E}">
        <p14:creationId xmlns:p14="http://schemas.microsoft.com/office/powerpoint/2010/main" val="303607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22313" y="4406900"/>
            <a:ext cx="7772400" cy="1362075"/>
          </a:xfrm>
        </p:spPr>
        <p:txBody>
          <a:bodyPr rtlCol="0" anchor="t"/>
          <a:lstStyle>
            <a:lvl1pPr algn="l">
              <a:defRPr sz="4000" b="1" cap="all">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κειμένου 2"/>
          <p:cNvSpPr>
            <a:spLocks noGrp="1"/>
          </p:cNvSpPr>
          <p:nvPr>
            <p:ph type="body" idx="1" hasCustomPrompt="1"/>
          </p:nvPr>
        </p:nvSpPr>
        <p:spPr>
          <a:xfrm>
            <a:off x="722313" y="2906713"/>
            <a:ext cx="7772400" cy="1500187"/>
          </a:xfrm>
        </p:spPr>
        <p:txBody>
          <a:bodyPr rtlCol="0" anchor="b"/>
          <a:lstStyle>
            <a:lvl1pPr marL="0" indent="0">
              <a:buNone/>
              <a:defRPr sz="2000">
                <a:latin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rtl="0"/>
            <a:r>
              <a:rPr lang="el-GR"/>
              <a:t>Κάντε κλικ, για να επεξεργαστείτε τα Στυλ υποδείγματος κειμένου</a:t>
            </a:r>
            <a:endParaRPr lang="el-GR" dirty="0"/>
          </a:p>
        </p:txBody>
      </p:sp>
      <p:sp>
        <p:nvSpPr>
          <p:cNvPr id="4" name="Θέση ημερομηνίας 3"/>
          <p:cNvSpPr>
            <a:spLocks noGrp="1"/>
          </p:cNvSpPr>
          <p:nvPr>
            <p:ph type="dt" sz="half" idx="10"/>
          </p:nvPr>
        </p:nvSpPr>
        <p:spPr/>
        <p:txBody>
          <a:bodyPr rtlCol="0"/>
          <a:lstStyle>
            <a:lvl1pPr>
              <a:defRPr>
                <a:latin typeface="Arial" panose="020B0604020202020204" pitchFamily="34" charset="0"/>
              </a:defRPr>
            </a:lvl1pPr>
          </a:lstStyle>
          <a:p>
            <a:fld id="{D4001A0E-C6F4-4185-BC04-119B67D2F89E}" type="datetime1">
              <a:rPr lang="el-GR" altLang="en-US" smtClean="0"/>
              <a:t>16/2/2024</a:t>
            </a:fld>
            <a:endParaRPr lang="el-GR" altLang="en-US" dirty="0"/>
          </a:p>
        </p:txBody>
      </p:sp>
      <p:sp>
        <p:nvSpPr>
          <p:cNvPr id="5" name="Θέση υποσέλιδου 4"/>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6" name="Θέση αριθμού διαφάνειας 5"/>
          <p:cNvSpPr>
            <a:spLocks noGrp="1"/>
          </p:cNvSpPr>
          <p:nvPr>
            <p:ph type="sldNum" sz="quarter" idx="12"/>
          </p:nvPr>
        </p:nvSpPr>
        <p:spPr/>
        <p:txBody>
          <a:bodyPr rtlCol="0"/>
          <a:lstStyle>
            <a:lvl1pPr>
              <a:defRPr>
                <a:latin typeface="Arial" panose="020B0604020202020204" pitchFamily="34" charset="0"/>
              </a:defRPr>
            </a:lvl1pPr>
          </a:lstStyle>
          <a:p>
            <a:fld id="{D0208CE1-DD55-4A43-A479-EF83A2DC3985}" type="slidenum">
              <a:rPr lang="el-GR" altLang="en-US" smtClean="0"/>
              <a:pPr/>
              <a:t>‹#›</a:t>
            </a:fld>
            <a:endParaRPr lang="el-GR" altLang="en-US" dirty="0"/>
          </a:p>
        </p:txBody>
      </p:sp>
    </p:spTree>
    <p:extLst>
      <p:ext uri="{BB962C8B-B14F-4D97-AF65-F5344CB8AC3E}">
        <p14:creationId xmlns:p14="http://schemas.microsoft.com/office/powerpoint/2010/main" val="162197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a:defRPr>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περιεχομένου 2"/>
          <p:cNvSpPr>
            <a:spLocks noGrp="1"/>
          </p:cNvSpPr>
          <p:nvPr>
            <p:ph sz="half" idx="1" hasCustomPrompt="1"/>
          </p:nvPr>
        </p:nvSpPr>
        <p:spPr>
          <a:xfrm>
            <a:off x="1143000" y="1524000"/>
            <a:ext cx="3619500" cy="4411663"/>
          </a:xfrm>
        </p:spPr>
        <p:txBody>
          <a:bodyPr rtlCol="0"/>
          <a:lstStyle>
            <a:lvl1pPr marL="45720" indent="0">
              <a:buFontTx/>
              <a:buNone/>
              <a:defRPr sz="2800">
                <a:latin typeface="Arial" panose="020B0604020202020204" pitchFamily="34" charset="0"/>
              </a:defRPr>
            </a:lvl1pPr>
            <a:lvl2pPr>
              <a:defRPr sz="2400">
                <a:latin typeface="Arial" panose="020B0604020202020204" pitchFamily="34" charset="0"/>
              </a:defRPr>
            </a:lvl2pPr>
            <a:lvl3pPr>
              <a:defRPr sz="2000">
                <a:latin typeface="Arial" panose="020B0604020202020204" pitchFamily="34" charset="0"/>
              </a:defRPr>
            </a:lvl3pPr>
            <a:lvl4pPr>
              <a:defRPr sz="1800">
                <a:latin typeface="Arial" panose="020B0604020202020204" pitchFamily="34" charset="0"/>
              </a:defRPr>
            </a:lvl4pPr>
            <a:lvl5pPr>
              <a:defRPr sz="1800">
                <a:latin typeface="Arial" panose="020B0604020202020204" pitchFamily="34" charset="0"/>
              </a:defRPr>
            </a:lvl5pPr>
            <a:lvl6pPr>
              <a:defRPr sz="1800"/>
            </a:lvl6pPr>
            <a:lvl7pPr>
              <a:defRPr sz="1800"/>
            </a:lvl7pPr>
            <a:lvl8pPr>
              <a:defRPr sz="1800"/>
            </a:lvl8pPr>
            <a:lvl9pPr>
              <a:defRPr sz="1800"/>
            </a:lvl9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4" name="Θέση περιεχομένου 3"/>
          <p:cNvSpPr>
            <a:spLocks noGrp="1"/>
          </p:cNvSpPr>
          <p:nvPr>
            <p:ph sz="half" idx="2" hasCustomPrompt="1"/>
          </p:nvPr>
        </p:nvSpPr>
        <p:spPr>
          <a:xfrm>
            <a:off x="4914900" y="1524000"/>
            <a:ext cx="3619500" cy="4411663"/>
          </a:xfrm>
        </p:spPr>
        <p:txBody>
          <a:bodyPr rtlCol="0"/>
          <a:lstStyle>
            <a:lvl1pPr marL="45720" indent="0">
              <a:buFontTx/>
              <a:buNone/>
              <a:defRPr sz="2800">
                <a:latin typeface="Arial" panose="020B0604020202020204" pitchFamily="34" charset="0"/>
              </a:defRPr>
            </a:lvl1pPr>
            <a:lvl2pPr>
              <a:defRPr sz="2400">
                <a:latin typeface="Arial" panose="020B0604020202020204" pitchFamily="34" charset="0"/>
              </a:defRPr>
            </a:lvl2pPr>
            <a:lvl3pPr>
              <a:defRPr sz="2000">
                <a:latin typeface="Arial" panose="020B0604020202020204" pitchFamily="34" charset="0"/>
              </a:defRPr>
            </a:lvl3pPr>
            <a:lvl4pPr>
              <a:defRPr sz="1800">
                <a:latin typeface="Arial" panose="020B0604020202020204" pitchFamily="34" charset="0"/>
              </a:defRPr>
            </a:lvl4pPr>
            <a:lvl5pPr>
              <a:defRPr sz="1800">
                <a:latin typeface="Arial" panose="020B0604020202020204" pitchFamily="34" charset="0"/>
              </a:defRPr>
            </a:lvl5pPr>
            <a:lvl6pPr>
              <a:defRPr sz="1800"/>
            </a:lvl6pPr>
            <a:lvl7pPr>
              <a:defRPr sz="1800"/>
            </a:lvl7pPr>
            <a:lvl8pPr>
              <a:defRPr sz="1800"/>
            </a:lvl8pPr>
            <a:lvl9pPr>
              <a:defRPr sz="1800"/>
            </a:lvl9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5" name="Θέση ημερομηνίας 4"/>
          <p:cNvSpPr>
            <a:spLocks noGrp="1"/>
          </p:cNvSpPr>
          <p:nvPr>
            <p:ph type="dt" sz="half" idx="10"/>
          </p:nvPr>
        </p:nvSpPr>
        <p:spPr/>
        <p:txBody>
          <a:bodyPr rtlCol="0"/>
          <a:lstStyle>
            <a:lvl1pPr>
              <a:defRPr>
                <a:latin typeface="Arial" panose="020B0604020202020204" pitchFamily="34" charset="0"/>
              </a:defRPr>
            </a:lvl1pPr>
          </a:lstStyle>
          <a:p>
            <a:fld id="{6E8A9074-B2E7-44F1-A9F1-494432D60BA5}" type="datetime1">
              <a:rPr lang="el-GR" altLang="en-US" smtClean="0"/>
              <a:t>16/2/2024</a:t>
            </a:fld>
            <a:endParaRPr lang="el-GR" altLang="en-US" dirty="0"/>
          </a:p>
        </p:txBody>
      </p:sp>
      <p:sp>
        <p:nvSpPr>
          <p:cNvPr id="6" name="Θέση υποσέλιδου 5"/>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7" name="Θέση αριθμού διαφάνειας 6"/>
          <p:cNvSpPr>
            <a:spLocks noGrp="1"/>
          </p:cNvSpPr>
          <p:nvPr>
            <p:ph type="sldNum" sz="quarter" idx="12"/>
          </p:nvPr>
        </p:nvSpPr>
        <p:spPr/>
        <p:txBody>
          <a:bodyPr rtlCol="0"/>
          <a:lstStyle>
            <a:lvl1pPr>
              <a:defRPr>
                <a:latin typeface="Arial" panose="020B0604020202020204" pitchFamily="34" charset="0"/>
              </a:defRPr>
            </a:lvl1pPr>
          </a:lstStyle>
          <a:p>
            <a:fld id="{0927AF89-6755-46F5-BBCF-E571D7F311A5}" type="slidenum">
              <a:rPr lang="el-GR" altLang="en-US" smtClean="0"/>
              <a:pPr/>
              <a:t>‹#›</a:t>
            </a:fld>
            <a:endParaRPr lang="el-GR" altLang="en-US" dirty="0"/>
          </a:p>
        </p:txBody>
      </p:sp>
    </p:spTree>
    <p:extLst>
      <p:ext uri="{BB962C8B-B14F-4D97-AF65-F5344CB8AC3E}">
        <p14:creationId xmlns:p14="http://schemas.microsoft.com/office/powerpoint/2010/main" val="103735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457200" y="274638"/>
            <a:ext cx="8229600" cy="1143000"/>
          </a:xfrm>
        </p:spPr>
        <p:txBody>
          <a:bodyPr rtlCol="0"/>
          <a:lstStyle>
            <a:lvl1pPr>
              <a:defRPr>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κειμένου 2"/>
          <p:cNvSpPr>
            <a:spLocks noGrp="1"/>
          </p:cNvSpPr>
          <p:nvPr>
            <p:ph type="body" idx="1" hasCustomPrompt="1"/>
          </p:nvPr>
        </p:nvSpPr>
        <p:spPr>
          <a:xfrm>
            <a:off x="457200" y="1535113"/>
            <a:ext cx="4040188" cy="639762"/>
          </a:xfrm>
        </p:spPr>
        <p:txBody>
          <a:bodyPr rtlCol="0" anchor="b"/>
          <a:lstStyle>
            <a:lvl1pPr marL="0" indent="0">
              <a:buNone/>
              <a:defRPr sz="2400" b="1">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Κάντε κλικ, για να επεξεργαστείτε τα Στυλ υποδείγματος κειμένου</a:t>
            </a:r>
            <a:endParaRPr lang="el-GR" dirty="0"/>
          </a:p>
        </p:txBody>
      </p:sp>
      <p:sp>
        <p:nvSpPr>
          <p:cNvPr id="4" name="Θέση περιεχομένου 3"/>
          <p:cNvSpPr>
            <a:spLocks noGrp="1"/>
          </p:cNvSpPr>
          <p:nvPr>
            <p:ph sz="half" idx="2" hasCustomPrompt="1"/>
          </p:nvPr>
        </p:nvSpPr>
        <p:spPr>
          <a:xfrm>
            <a:off x="457200" y="2174875"/>
            <a:ext cx="4040188" cy="3951288"/>
          </a:xfrm>
        </p:spPr>
        <p:txBody>
          <a:bodyPr rtlCol="0"/>
          <a:lstStyle>
            <a:lvl1pPr marL="45720" indent="0">
              <a:buFontTx/>
              <a:buNone/>
              <a:defRPr sz="2400">
                <a:latin typeface="Arial" panose="020B0604020202020204" pitchFamily="34" charset="0"/>
              </a:defRPr>
            </a:lvl1pPr>
            <a:lvl2pPr>
              <a:defRPr sz="2000">
                <a:latin typeface="Arial" panose="020B0604020202020204" pitchFamily="34" charset="0"/>
              </a:defRPr>
            </a:lvl2pPr>
            <a:lvl3pPr>
              <a:defRPr sz="1800">
                <a:latin typeface="Arial" panose="020B0604020202020204" pitchFamily="34" charset="0"/>
              </a:defRPr>
            </a:lvl3pPr>
            <a:lvl4pPr>
              <a:defRPr sz="1600">
                <a:latin typeface="Arial" panose="020B0604020202020204" pitchFamily="34" charset="0"/>
              </a:defRPr>
            </a:lvl4pPr>
            <a:lvl5pPr>
              <a:defRPr sz="1600">
                <a:latin typeface="Arial" panose="020B0604020202020204" pitchFamily="34" charset="0"/>
              </a:defRPr>
            </a:lvl5pPr>
            <a:lvl6pPr>
              <a:defRPr sz="1600"/>
            </a:lvl6pPr>
            <a:lvl7pPr>
              <a:defRPr sz="1600"/>
            </a:lvl7pPr>
            <a:lvl8pPr>
              <a:defRPr sz="1600"/>
            </a:lvl8pPr>
            <a:lvl9pPr>
              <a:defRPr sz="1600"/>
            </a:lvl9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5" name="Θέση κειμένου 4"/>
          <p:cNvSpPr>
            <a:spLocks noGrp="1"/>
          </p:cNvSpPr>
          <p:nvPr>
            <p:ph type="body" sz="quarter" idx="3" hasCustomPrompt="1"/>
          </p:nvPr>
        </p:nvSpPr>
        <p:spPr>
          <a:xfrm>
            <a:off x="4645025" y="1535113"/>
            <a:ext cx="4041775" cy="639762"/>
          </a:xfrm>
        </p:spPr>
        <p:txBody>
          <a:bodyPr rtlCol="0" anchor="b"/>
          <a:lstStyle>
            <a:lvl1pPr marL="0" indent="0">
              <a:buNone/>
              <a:defRPr sz="2400" b="1">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Κάντε κλικ, για να επεξεργαστείτε τα Στυλ υποδείγματος κειμένου</a:t>
            </a:r>
            <a:endParaRPr lang="el-GR" dirty="0"/>
          </a:p>
        </p:txBody>
      </p:sp>
      <p:sp>
        <p:nvSpPr>
          <p:cNvPr id="6" name="Θέση περιεχομένου 5"/>
          <p:cNvSpPr>
            <a:spLocks noGrp="1"/>
          </p:cNvSpPr>
          <p:nvPr>
            <p:ph sz="quarter" idx="4" hasCustomPrompt="1"/>
          </p:nvPr>
        </p:nvSpPr>
        <p:spPr>
          <a:xfrm>
            <a:off x="4645025" y="2174875"/>
            <a:ext cx="4041775" cy="3951288"/>
          </a:xfrm>
        </p:spPr>
        <p:txBody>
          <a:bodyPr rtlCol="0"/>
          <a:lstStyle>
            <a:lvl1pPr marL="45720" indent="0">
              <a:buFontTx/>
              <a:buNone/>
              <a:defRPr sz="2400">
                <a:latin typeface="Arial" panose="020B0604020202020204" pitchFamily="34" charset="0"/>
              </a:defRPr>
            </a:lvl1pPr>
            <a:lvl2pPr>
              <a:defRPr sz="2000">
                <a:latin typeface="Arial" panose="020B0604020202020204" pitchFamily="34" charset="0"/>
              </a:defRPr>
            </a:lvl2pPr>
            <a:lvl3pPr>
              <a:defRPr sz="1800">
                <a:latin typeface="Arial" panose="020B0604020202020204" pitchFamily="34" charset="0"/>
              </a:defRPr>
            </a:lvl3pPr>
            <a:lvl4pPr>
              <a:defRPr sz="1600">
                <a:latin typeface="Arial" panose="020B0604020202020204" pitchFamily="34" charset="0"/>
              </a:defRPr>
            </a:lvl4pPr>
            <a:lvl5pPr>
              <a:defRPr sz="1600">
                <a:latin typeface="Arial" panose="020B0604020202020204" pitchFamily="34" charset="0"/>
              </a:defRPr>
            </a:lvl5pPr>
            <a:lvl6pPr>
              <a:defRPr sz="1600"/>
            </a:lvl6pPr>
            <a:lvl7pPr>
              <a:defRPr sz="1600"/>
            </a:lvl7pPr>
            <a:lvl8pPr>
              <a:defRPr sz="1600"/>
            </a:lvl8pPr>
            <a:lvl9pPr>
              <a:defRPr sz="1600"/>
            </a:lvl9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7" name="Θέση ημερομηνίας 6"/>
          <p:cNvSpPr>
            <a:spLocks noGrp="1"/>
          </p:cNvSpPr>
          <p:nvPr>
            <p:ph type="dt" sz="half" idx="10"/>
          </p:nvPr>
        </p:nvSpPr>
        <p:spPr/>
        <p:txBody>
          <a:bodyPr rtlCol="0"/>
          <a:lstStyle>
            <a:lvl1pPr>
              <a:defRPr>
                <a:latin typeface="Arial" panose="020B0604020202020204" pitchFamily="34" charset="0"/>
              </a:defRPr>
            </a:lvl1pPr>
          </a:lstStyle>
          <a:p>
            <a:fld id="{7B88A3F2-9819-46EA-A997-34D32409C5E5}" type="datetime1">
              <a:rPr lang="el-GR" altLang="en-US" smtClean="0"/>
              <a:t>16/2/2024</a:t>
            </a:fld>
            <a:endParaRPr lang="el-GR" altLang="en-US" dirty="0"/>
          </a:p>
        </p:txBody>
      </p:sp>
      <p:sp>
        <p:nvSpPr>
          <p:cNvPr id="8" name="Θέση υποσέλιδου 7"/>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9" name="Θέση αριθμού διαφάνειας 8"/>
          <p:cNvSpPr>
            <a:spLocks noGrp="1"/>
          </p:cNvSpPr>
          <p:nvPr>
            <p:ph type="sldNum" sz="quarter" idx="12"/>
          </p:nvPr>
        </p:nvSpPr>
        <p:spPr/>
        <p:txBody>
          <a:bodyPr rtlCol="0"/>
          <a:lstStyle>
            <a:lvl1pPr>
              <a:defRPr>
                <a:latin typeface="Arial" panose="020B0604020202020204" pitchFamily="34" charset="0"/>
              </a:defRPr>
            </a:lvl1pPr>
          </a:lstStyle>
          <a:p>
            <a:fld id="{F76BE3C0-1208-4260-82C3-0EB040027195}" type="slidenum">
              <a:rPr lang="el-GR" altLang="en-US" smtClean="0"/>
              <a:pPr/>
              <a:t>‹#›</a:t>
            </a:fld>
            <a:endParaRPr lang="el-GR" altLang="en-US" dirty="0"/>
          </a:p>
        </p:txBody>
      </p:sp>
    </p:spTree>
    <p:extLst>
      <p:ext uri="{BB962C8B-B14F-4D97-AF65-F5344CB8AC3E}">
        <p14:creationId xmlns:p14="http://schemas.microsoft.com/office/powerpoint/2010/main" val="139325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lvl1pPr>
              <a:defRPr>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ημερομηνίας 2"/>
          <p:cNvSpPr>
            <a:spLocks noGrp="1"/>
          </p:cNvSpPr>
          <p:nvPr>
            <p:ph type="dt" sz="half" idx="10"/>
          </p:nvPr>
        </p:nvSpPr>
        <p:spPr/>
        <p:txBody>
          <a:bodyPr rtlCol="0"/>
          <a:lstStyle>
            <a:lvl1pPr>
              <a:defRPr>
                <a:latin typeface="Arial" panose="020B0604020202020204" pitchFamily="34" charset="0"/>
              </a:defRPr>
            </a:lvl1pPr>
          </a:lstStyle>
          <a:p>
            <a:fld id="{B45AC8D9-42CF-4004-A381-FDD71371D954}" type="datetime1">
              <a:rPr lang="el-GR" altLang="en-US" smtClean="0"/>
              <a:t>16/2/2024</a:t>
            </a:fld>
            <a:endParaRPr lang="el-GR" altLang="en-US" dirty="0"/>
          </a:p>
        </p:txBody>
      </p:sp>
      <p:sp>
        <p:nvSpPr>
          <p:cNvPr id="4" name="Θέση υποσέλιδου 3"/>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5" name="Θέση αριθμού διαφάνειας 4"/>
          <p:cNvSpPr>
            <a:spLocks noGrp="1"/>
          </p:cNvSpPr>
          <p:nvPr>
            <p:ph type="sldNum" sz="quarter" idx="12"/>
          </p:nvPr>
        </p:nvSpPr>
        <p:spPr/>
        <p:txBody>
          <a:bodyPr rtlCol="0"/>
          <a:lstStyle>
            <a:lvl1pPr>
              <a:defRPr>
                <a:latin typeface="Arial" panose="020B0604020202020204" pitchFamily="34" charset="0"/>
              </a:defRPr>
            </a:lvl1pPr>
          </a:lstStyle>
          <a:p>
            <a:fld id="{D5F02DF6-5EF1-449D-8E8F-F40E7D2FCBCB}" type="slidenum">
              <a:rPr lang="el-GR" altLang="en-US" smtClean="0"/>
              <a:pPr/>
              <a:t>‹#›</a:t>
            </a:fld>
            <a:endParaRPr lang="el-GR" altLang="en-US" dirty="0"/>
          </a:p>
        </p:txBody>
      </p:sp>
    </p:spTree>
    <p:extLst>
      <p:ext uri="{BB962C8B-B14F-4D97-AF65-F5344CB8AC3E}">
        <p14:creationId xmlns:p14="http://schemas.microsoft.com/office/powerpoint/2010/main" val="86736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atin typeface="Arial" panose="020B0604020202020204" pitchFamily="34" charset="0"/>
              </a:defRPr>
            </a:lvl1pPr>
          </a:lstStyle>
          <a:p>
            <a:fld id="{68034F46-19FA-4B52-9AEF-6241E2026A05}" type="datetime1">
              <a:rPr lang="el-GR" altLang="en-US" smtClean="0"/>
              <a:t>16/2/2024</a:t>
            </a:fld>
            <a:endParaRPr lang="el-GR" altLang="en-US" dirty="0"/>
          </a:p>
        </p:txBody>
      </p:sp>
      <p:sp>
        <p:nvSpPr>
          <p:cNvPr id="3" name="Θέση υποσέλιδου 2"/>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4" name="Θέση αριθμού διαφάνειας 3"/>
          <p:cNvSpPr>
            <a:spLocks noGrp="1"/>
          </p:cNvSpPr>
          <p:nvPr>
            <p:ph type="sldNum" sz="quarter" idx="12"/>
          </p:nvPr>
        </p:nvSpPr>
        <p:spPr/>
        <p:txBody>
          <a:bodyPr rtlCol="0"/>
          <a:lstStyle>
            <a:lvl1pPr>
              <a:defRPr>
                <a:latin typeface="Arial" panose="020B0604020202020204" pitchFamily="34" charset="0"/>
              </a:defRPr>
            </a:lvl1pPr>
          </a:lstStyle>
          <a:p>
            <a:fld id="{AC3460AA-1533-4548-8781-A6D0EAE276D6}" type="slidenum">
              <a:rPr lang="el-GR" altLang="en-US" smtClean="0"/>
              <a:pPr/>
              <a:t>‹#›</a:t>
            </a:fld>
            <a:endParaRPr lang="el-GR" altLang="en-US" dirty="0"/>
          </a:p>
        </p:txBody>
      </p:sp>
    </p:spTree>
    <p:extLst>
      <p:ext uri="{BB962C8B-B14F-4D97-AF65-F5344CB8AC3E}">
        <p14:creationId xmlns:p14="http://schemas.microsoft.com/office/powerpoint/2010/main" val="125109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457200" y="273050"/>
            <a:ext cx="3008313" cy="1162050"/>
          </a:xfrm>
        </p:spPr>
        <p:txBody>
          <a:bodyPr rtlCol="0"/>
          <a:lstStyle>
            <a:lvl1pPr algn="l">
              <a:defRPr sz="2000" b="1">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περιεχομένου 2"/>
          <p:cNvSpPr>
            <a:spLocks noGrp="1"/>
          </p:cNvSpPr>
          <p:nvPr>
            <p:ph idx="1" hasCustomPrompt="1"/>
          </p:nvPr>
        </p:nvSpPr>
        <p:spPr>
          <a:xfrm>
            <a:off x="3575050" y="273050"/>
            <a:ext cx="5111750" cy="5853113"/>
          </a:xfrm>
        </p:spPr>
        <p:txBody>
          <a:bodyPr rtlCol="0"/>
          <a:lstStyle>
            <a:lvl1pPr marL="45720" indent="0">
              <a:buFontTx/>
              <a:buNone/>
              <a:defRPr sz="3200">
                <a:latin typeface="Arial" panose="020B0604020202020204" pitchFamily="34" charset="0"/>
              </a:defRPr>
            </a:lvl1pPr>
            <a:lvl2pPr>
              <a:defRPr sz="2800">
                <a:latin typeface="Arial" panose="020B0604020202020204" pitchFamily="34" charset="0"/>
              </a:defRPr>
            </a:lvl2pPr>
            <a:lvl3pPr>
              <a:defRPr sz="2400">
                <a:latin typeface="Arial" panose="020B0604020202020204" pitchFamily="34" charset="0"/>
              </a:defRPr>
            </a:lvl3pPr>
            <a:lvl4pPr>
              <a:defRPr sz="2000">
                <a:latin typeface="Arial" panose="020B0604020202020204" pitchFamily="34" charset="0"/>
              </a:defRPr>
            </a:lvl4pPr>
            <a:lvl5pPr>
              <a:defRPr sz="2000">
                <a:latin typeface="Arial" panose="020B0604020202020204" pitchFamily="34" charset="0"/>
              </a:defRPr>
            </a:lvl5pPr>
            <a:lvl6pPr>
              <a:defRPr sz="2000"/>
            </a:lvl6pPr>
            <a:lvl7pPr>
              <a:defRPr sz="2000"/>
            </a:lvl7pPr>
            <a:lvl8pPr>
              <a:defRPr sz="2000"/>
            </a:lvl8pPr>
            <a:lvl9pPr>
              <a:defRPr sz="2000"/>
            </a:lvl9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4" name="Θέση κειμένου 3"/>
          <p:cNvSpPr>
            <a:spLocks noGrp="1"/>
          </p:cNvSpPr>
          <p:nvPr>
            <p:ph type="body" sz="half" idx="2" hasCustomPrompt="1"/>
          </p:nvPr>
        </p:nvSpPr>
        <p:spPr>
          <a:xfrm>
            <a:off x="457200" y="1435100"/>
            <a:ext cx="3008313" cy="4691063"/>
          </a:xfrm>
        </p:spPr>
        <p:txBody>
          <a:bodyPr rtlCol="0"/>
          <a:lstStyle>
            <a:lvl1pPr marL="0" indent="0">
              <a:buNone/>
              <a:defRPr sz="1400">
                <a:latin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Κάντε κλικ, για να επεξεργαστείτε τα Στυλ υποδείγματος κειμένου</a:t>
            </a:r>
            <a:endParaRPr lang="el-GR" dirty="0"/>
          </a:p>
        </p:txBody>
      </p:sp>
      <p:sp>
        <p:nvSpPr>
          <p:cNvPr id="5" name="Θέση ημερομηνίας 4"/>
          <p:cNvSpPr>
            <a:spLocks noGrp="1"/>
          </p:cNvSpPr>
          <p:nvPr>
            <p:ph type="dt" sz="half" idx="10"/>
          </p:nvPr>
        </p:nvSpPr>
        <p:spPr/>
        <p:txBody>
          <a:bodyPr rtlCol="0"/>
          <a:lstStyle>
            <a:lvl1pPr>
              <a:defRPr>
                <a:latin typeface="Arial" panose="020B0604020202020204" pitchFamily="34" charset="0"/>
              </a:defRPr>
            </a:lvl1pPr>
          </a:lstStyle>
          <a:p>
            <a:fld id="{AF049AA0-AC9D-451C-80E7-26AF470AECA2}" type="datetime1">
              <a:rPr lang="el-GR" altLang="en-US" smtClean="0"/>
              <a:t>16/2/2024</a:t>
            </a:fld>
            <a:endParaRPr lang="el-GR" altLang="en-US" dirty="0"/>
          </a:p>
        </p:txBody>
      </p:sp>
      <p:sp>
        <p:nvSpPr>
          <p:cNvPr id="6" name="Θέση υποσέλιδου 5"/>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7" name="Θέση αριθμού διαφάνειας 6"/>
          <p:cNvSpPr>
            <a:spLocks noGrp="1"/>
          </p:cNvSpPr>
          <p:nvPr>
            <p:ph type="sldNum" sz="quarter" idx="12"/>
          </p:nvPr>
        </p:nvSpPr>
        <p:spPr/>
        <p:txBody>
          <a:bodyPr rtlCol="0"/>
          <a:lstStyle>
            <a:lvl1pPr>
              <a:defRPr>
                <a:latin typeface="Arial" panose="020B0604020202020204" pitchFamily="34" charset="0"/>
              </a:defRPr>
            </a:lvl1pPr>
          </a:lstStyle>
          <a:p>
            <a:fld id="{C6386842-FEC9-453F-B6F7-7C945F3A2D73}" type="slidenum">
              <a:rPr lang="el-GR" altLang="en-US" smtClean="0"/>
              <a:pPr/>
              <a:t>‹#›</a:t>
            </a:fld>
            <a:endParaRPr lang="el-GR" altLang="en-US" dirty="0"/>
          </a:p>
        </p:txBody>
      </p:sp>
    </p:spTree>
    <p:extLst>
      <p:ext uri="{BB962C8B-B14F-4D97-AF65-F5344CB8AC3E}">
        <p14:creationId xmlns:p14="http://schemas.microsoft.com/office/powerpoint/2010/main" val="1530924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1792288" y="4800600"/>
            <a:ext cx="5486400" cy="566738"/>
          </a:xfrm>
        </p:spPr>
        <p:txBody>
          <a:bodyPr rtlCol="0"/>
          <a:lstStyle>
            <a:lvl1pPr algn="l">
              <a:defRPr sz="2000" b="1">
                <a:latin typeface="Arial" panose="020B0604020202020204" pitchFamily="34" charset="0"/>
              </a:defRPr>
            </a:lvl1pPr>
          </a:lstStyle>
          <a:p>
            <a:pPr rtl="0"/>
            <a:r>
              <a:rPr lang="el-GR"/>
              <a:t>Κάντε κλικ για να επεξεργαστείτε το Στυλ κύριου τίτλου</a:t>
            </a:r>
            <a:endParaRPr lang="el-GR"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hasCustomPrompt="1"/>
          </p:nvPr>
        </p:nvSpPr>
        <p:spPr>
          <a:xfrm>
            <a:off x="1792288" y="612775"/>
            <a:ext cx="5486400" cy="4114800"/>
          </a:xfrm>
        </p:spPr>
        <p:txBody>
          <a:bodyPr rtlCol="0"/>
          <a:lstStyle>
            <a:lvl1pPr marL="0" indent="0">
              <a:buNone/>
              <a:defRPr sz="3200">
                <a:latin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μια εικόνα</a:t>
            </a:r>
            <a:endParaRPr lang="el-GR" dirty="0"/>
          </a:p>
        </p:txBody>
      </p:sp>
      <p:sp>
        <p:nvSpPr>
          <p:cNvPr id="4" name="Θέση κειμένου 3"/>
          <p:cNvSpPr>
            <a:spLocks noGrp="1"/>
          </p:cNvSpPr>
          <p:nvPr>
            <p:ph type="body" sz="half" idx="2" hasCustomPrompt="1"/>
          </p:nvPr>
        </p:nvSpPr>
        <p:spPr>
          <a:xfrm>
            <a:off x="1792288" y="5367338"/>
            <a:ext cx="5486400" cy="804862"/>
          </a:xfrm>
        </p:spPr>
        <p:txBody>
          <a:bodyPr rtlCol="0"/>
          <a:lstStyle>
            <a:lvl1pPr marL="0" indent="0">
              <a:buNone/>
              <a:defRPr sz="1400">
                <a:latin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Κάντε κλικ, για να επεξεργαστείτε τα Στυλ υποδείγματος κειμένου</a:t>
            </a:r>
            <a:endParaRPr lang="el-GR" dirty="0"/>
          </a:p>
        </p:txBody>
      </p:sp>
      <p:sp>
        <p:nvSpPr>
          <p:cNvPr id="5" name="Θέση ημερομηνίας 4"/>
          <p:cNvSpPr>
            <a:spLocks noGrp="1"/>
          </p:cNvSpPr>
          <p:nvPr>
            <p:ph type="dt" sz="half" idx="10"/>
          </p:nvPr>
        </p:nvSpPr>
        <p:spPr/>
        <p:txBody>
          <a:bodyPr rtlCol="0"/>
          <a:lstStyle>
            <a:lvl1pPr>
              <a:defRPr>
                <a:latin typeface="Arial" panose="020B0604020202020204" pitchFamily="34" charset="0"/>
              </a:defRPr>
            </a:lvl1pPr>
          </a:lstStyle>
          <a:p>
            <a:fld id="{D1A719D8-9671-4955-90EC-041FE906CA50}" type="datetime1">
              <a:rPr lang="el-GR" altLang="en-US" smtClean="0"/>
              <a:t>16/2/2024</a:t>
            </a:fld>
            <a:endParaRPr lang="el-GR" altLang="en-US" dirty="0"/>
          </a:p>
        </p:txBody>
      </p:sp>
      <p:sp>
        <p:nvSpPr>
          <p:cNvPr id="6" name="Θέση υποσέλιδου 5"/>
          <p:cNvSpPr>
            <a:spLocks noGrp="1"/>
          </p:cNvSpPr>
          <p:nvPr>
            <p:ph type="ftr" sz="quarter" idx="11"/>
          </p:nvPr>
        </p:nvSpPr>
        <p:spPr/>
        <p:txBody>
          <a:bodyPr rtlCol="0"/>
          <a:lstStyle>
            <a:lvl1pPr>
              <a:defRPr>
                <a:latin typeface="Arial" panose="020B0604020202020204" pitchFamily="34" charset="0"/>
              </a:defRPr>
            </a:lvl1pPr>
          </a:lstStyle>
          <a:p>
            <a:r>
              <a:rPr lang="el-GR"/>
              <a:t>Προσθήκη υποσέλιδου</a:t>
            </a:r>
            <a:endParaRPr lang="el-GR" dirty="0"/>
          </a:p>
        </p:txBody>
      </p:sp>
      <p:sp>
        <p:nvSpPr>
          <p:cNvPr id="7" name="Θέση αριθμού διαφάνειας 6"/>
          <p:cNvSpPr>
            <a:spLocks noGrp="1"/>
          </p:cNvSpPr>
          <p:nvPr>
            <p:ph type="sldNum" sz="quarter" idx="12"/>
          </p:nvPr>
        </p:nvSpPr>
        <p:spPr/>
        <p:txBody>
          <a:bodyPr rtlCol="0"/>
          <a:lstStyle>
            <a:lvl1pPr>
              <a:defRPr>
                <a:latin typeface="Arial" panose="020B0604020202020204" pitchFamily="34" charset="0"/>
              </a:defRPr>
            </a:lvl1pPr>
          </a:lstStyle>
          <a:p>
            <a:fld id="{E96DA581-ADE3-4A40-91CB-711A776CAC29}" type="slidenum">
              <a:rPr lang="el-GR" altLang="en-US" smtClean="0"/>
              <a:pPr/>
              <a:t>‹#›</a:t>
            </a:fld>
            <a:endParaRPr lang="el-GR" altLang="en-US" dirty="0"/>
          </a:p>
        </p:txBody>
      </p:sp>
    </p:spTree>
    <p:extLst>
      <p:ext uri="{BB962C8B-B14F-4D97-AF65-F5344CB8AC3E}">
        <p14:creationId xmlns:p14="http://schemas.microsoft.com/office/powerpoint/2010/main" val="291156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Γραμμή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lstStyle/>
          <a:p>
            <a:pPr rtl="0"/>
            <a:endParaRPr lang="el-GR" dirty="0">
              <a:latin typeface="Arial" panose="020B0604020202020204" pitchFamily="34" charset="0"/>
            </a:endParaRPr>
          </a:p>
        </p:txBody>
      </p:sp>
      <p:grpSp>
        <p:nvGrpSpPr>
          <p:cNvPr id="46088" name="Ομάδα 8"/>
          <p:cNvGrpSpPr>
            <a:grpSpLocks/>
          </p:cNvGrpSpPr>
          <p:nvPr/>
        </p:nvGrpSpPr>
        <p:grpSpPr bwMode="auto">
          <a:xfrm>
            <a:off x="8153400" y="152400"/>
            <a:ext cx="792163" cy="1295400"/>
            <a:chOff x="5136" y="960"/>
            <a:chExt cx="528" cy="864"/>
          </a:xfrm>
        </p:grpSpPr>
        <p:sp>
          <p:nvSpPr>
            <p:cNvPr id="46089" name="Έλλειψη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0" name="Έλλειψη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1" name="Έλλειψη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2" name="Έλλειψη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3" name="Έλλειψη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4" name="Έλλειψη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5" name="Έλλειψη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6" name="Έλλειψη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7" name="Έλλειψη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8" name="Έλλειψη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099" name="Έλλειψη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0" name="Έλλειψη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1" name="Έλλειψη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2" name="Έλλειψη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3" name="Έλλειψη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4" name="Έλλειψη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5" name="Έλλειψη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6" name="Έλλειψη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7" name="Έλλειψη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8" name="Έλλειψη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09" name="Έλλειψη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0" name="Έλλειψη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1" name="Έλλειψη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2" name="Έλλειψη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3" name="Έλλειψη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4" name="Έλλειψη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5" name="Έλλειψη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6" name="Έλλειψη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7" name="Έλλειψη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8" name="Έλλειψη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sp>
          <p:nvSpPr>
            <p:cNvPr id="46119" name="Έλλειψη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el-GR" dirty="0">
                <a:latin typeface="Arial" panose="020B0604020202020204" pitchFamily="34" charset="0"/>
              </a:endParaRPr>
            </a:p>
          </p:txBody>
        </p:sp>
      </p:grpSp>
      <p:sp>
        <p:nvSpPr>
          <p:cNvPr id="46083" name="Θέση τίτλου 1"/>
          <p:cNvSpPr>
            <a:spLocks noGrp="1" noChangeArrowheads="1"/>
          </p:cNvSpPr>
          <p:nvPr>
            <p:ph type="title"/>
          </p:nvPr>
        </p:nvSpPr>
        <p:spPr bwMode="auto">
          <a:xfrm>
            <a:off x="228600" y="228600"/>
            <a:ext cx="7696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b" anchorCtr="0" compatLnSpc="1">
            <a:prstTxWarp prst="textNoShape">
              <a:avLst/>
            </a:prstTxWarp>
          </a:bodyPr>
          <a:lstStyle/>
          <a:p>
            <a:pPr lvl="0" rtl="0"/>
            <a:r>
              <a:rPr lang="el-GR"/>
              <a:t>Κάντε κλικ για να επεξεργαστείτε το Στυλ κύριου τίτλου</a:t>
            </a:r>
            <a:endParaRPr lang="el-GR" dirty="0"/>
          </a:p>
        </p:txBody>
      </p:sp>
      <p:sp>
        <p:nvSpPr>
          <p:cNvPr id="46084" name="Θέση κειμένου 2"/>
          <p:cNvSpPr>
            <a:spLocks noGrp="1" noChangeArrowheads="1"/>
          </p:cNvSpPr>
          <p:nvPr>
            <p:ph type="body" idx="1"/>
          </p:nvPr>
        </p:nvSpPr>
        <p:spPr bwMode="auto">
          <a:xfrm>
            <a:off x="1143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p>
          <a:p>
            <a:pPr lvl="8" rtl="0"/>
            <a:endParaRPr lang="el-GR" altLang="en-US"/>
          </a:p>
          <a:p>
            <a:pPr lvl="8" rtl="0"/>
            <a:endParaRPr lang="el-GR" altLang="en-US" dirty="0"/>
          </a:p>
        </p:txBody>
      </p:sp>
      <p:sp>
        <p:nvSpPr>
          <p:cNvPr id="46085" name="Θέση ημερομηνίας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lvl1pPr>
              <a:spcBef>
                <a:spcPct val="0"/>
              </a:spcBef>
              <a:buClrTx/>
              <a:buSzTx/>
              <a:buFontTx/>
              <a:buNone/>
              <a:defRPr sz="1000">
                <a:latin typeface="Arial" panose="020B0604020202020204" pitchFamily="34" charset="0"/>
              </a:defRPr>
            </a:lvl1pPr>
          </a:lstStyle>
          <a:p>
            <a:fld id="{E481B463-6DFC-4EC6-99E9-4E4AEBEEB092}" type="datetime1">
              <a:rPr lang="el-GR" altLang="en-US" smtClean="0"/>
              <a:t>16/2/2024</a:t>
            </a:fld>
            <a:endParaRPr lang="el-GR" altLang="en-US" dirty="0"/>
          </a:p>
        </p:txBody>
      </p:sp>
      <p:sp>
        <p:nvSpPr>
          <p:cNvPr id="46086" name="Θέση υποσέλιδου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lvl1pPr algn="ctr">
              <a:spcBef>
                <a:spcPct val="0"/>
              </a:spcBef>
              <a:buClrTx/>
              <a:buSzTx/>
              <a:buFontTx/>
              <a:buNone/>
              <a:defRPr sz="1000">
                <a:latin typeface="Arial" panose="020B0604020202020204" pitchFamily="34" charset="0"/>
              </a:defRPr>
            </a:lvl1pPr>
          </a:lstStyle>
          <a:p>
            <a:r>
              <a:rPr lang="el-GR"/>
              <a:t>Προσθήκη υποσέλιδου</a:t>
            </a:r>
            <a:endParaRPr lang="el-GR" dirty="0"/>
          </a:p>
        </p:txBody>
      </p:sp>
      <p:sp>
        <p:nvSpPr>
          <p:cNvPr id="46087" name="Θέση αριθμού διαφάνειας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lvl1pPr algn="r">
              <a:spcBef>
                <a:spcPct val="0"/>
              </a:spcBef>
              <a:buClrTx/>
              <a:buSzTx/>
              <a:buFontTx/>
              <a:buNone/>
              <a:defRPr sz="1000">
                <a:latin typeface="Arial" panose="020B0604020202020204" pitchFamily="34" charset="0"/>
              </a:defRPr>
            </a:lvl1pPr>
          </a:lstStyle>
          <a:p>
            <a:fld id="{D7E5119E-5338-4B55-81DC-57EAC9440FD0}" type="slidenum">
              <a:rPr lang="el-GR" altLang="en-US" smtClean="0"/>
              <a:pPr/>
              <a:t>‹#›</a:t>
            </a:fld>
            <a:endParaRPr lang="el-GR" altLang="en-US"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l" rtl="0" eaLnBrk="1" fontAlgn="base" hangingPunct="1">
        <a:spcBef>
          <a:spcPct val="0"/>
        </a:spcBef>
        <a:spcAft>
          <a:spcPct val="0"/>
        </a:spcAft>
        <a:defRPr sz="3600" b="1">
          <a:solidFill>
            <a:schemeClr val="tx2"/>
          </a:solidFill>
          <a:latin typeface="Arial" panose="020B060402020202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Arial" panose="020B0604020202020204" pitchFamily="34" charset="0"/>
          <a:ea typeface="+mn-ea"/>
          <a:cs typeface="+mn-cs"/>
        </a:defRPr>
      </a:lvl1pPr>
      <a:lvl2pPr marL="692150" indent="-347663" algn="l" rtl="0" eaLnBrk="1" fontAlgn="base" hangingPunct="1">
        <a:spcBef>
          <a:spcPct val="0"/>
        </a:spcBef>
        <a:spcAft>
          <a:spcPct val="25000"/>
        </a:spcAft>
        <a:buClr>
          <a:schemeClr val="accent2">
            <a:lumMod val="75000"/>
          </a:schemeClr>
        </a:buClr>
        <a:buSzPct val="55000"/>
        <a:buFont typeface="Wingdings" pitchFamily="2" charset="2"/>
        <a:buChar char="l"/>
        <a:defRPr sz="2400">
          <a:solidFill>
            <a:schemeClr val="tx1"/>
          </a:solidFill>
          <a:latin typeface="Arial" panose="020B0604020202020204" pitchFamily="34" charset="0"/>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Arial" panose="020B0604020202020204" pitchFamily="34" charset="0"/>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Arial" panose="020B0604020202020204" pitchFamily="34" charset="0"/>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Arial" panose="020B0604020202020204" pitchFamily="34" charset="0"/>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commissioner@informationcommissioner.gov.c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70486D98-0B9B-4C4E-A25F-64BA4C5DBB94}"/>
              </a:ext>
            </a:extLst>
          </p:cNvPr>
          <p:cNvSpPr>
            <a:spLocks noGrp="1"/>
          </p:cNvSpPr>
          <p:nvPr>
            <p:ph type="ctrTitle"/>
          </p:nvPr>
        </p:nvSpPr>
        <p:spPr/>
        <p:txBody>
          <a:bodyPr rtlCol="0"/>
          <a:lstStyle/>
          <a:p>
            <a:pPr algn="ctr" rtl="0"/>
            <a:r>
              <a:rPr lang="el-GR" dirty="0">
                <a:latin typeface="Arial" panose="020B0604020202020204" pitchFamily="34" charset="0"/>
              </a:rPr>
              <a:t>Εκπαίδευση</a:t>
            </a:r>
            <a:br>
              <a:rPr lang="el-GR" dirty="0">
                <a:latin typeface="Arial" panose="020B0604020202020204" pitchFamily="34" charset="0"/>
              </a:rPr>
            </a:br>
            <a:r>
              <a:rPr lang="el-GR" dirty="0">
                <a:latin typeface="Arial" panose="020B0604020202020204" pitchFamily="34" charset="0"/>
              </a:rPr>
              <a:t>Υπευθύνων Προστασίας Δεδομένων </a:t>
            </a:r>
          </a:p>
        </p:txBody>
      </p:sp>
      <p:sp>
        <p:nvSpPr>
          <p:cNvPr id="3" name="TextBox 2">
            <a:extLst>
              <a:ext uri="{FF2B5EF4-FFF2-40B4-BE49-F238E27FC236}">
                <a16:creationId xmlns:a16="http://schemas.microsoft.com/office/drawing/2014/main" id="{92B7CA78-CDF3-AFEC-24BE-88A5576AA91D}"/>
              </a:ext>
            </a:extLst>
          </p:cNvPr>
          <p:cNvSpPr txBox="1"/>
          <p:nvPr/>
        </p:nvSpPr>
        <p:spPr>
          <a:xfrm>
            <a:off x="755576" y="4437112"/>
            <a:ext cx="6061720" cy="1224951"/>
          </a:xfrm>
          <a:prstGeom prst="rect">
            <a:avLst/>
          </a:prstGeom>
          <a:noFill/>
        </p:spPr>
        <p:txBody>
          <a:bodyPr wrap="square">
            <a:spAutoFit/>
          </a:bodyPr>
          <a:lstStyle/>
          <a:p>
            <a:pPr>
              <a:buNone/>
            </a:pPr>
            <a:r>
              <a:rPr lang="el-GR" sz="1600" b="1" dirty="0">
                <a:solidFill>
                  <a:srgbClr val="330066"/>
                </a:solidFill>
                <a:latin typeface="Arial" panose="020B0604020202020204" pitchFamily="34" charset="0"/>
                <a:cs typeface="Arial" panose="020B0604020202020204" pitchFamily="34" charset="0"/>
              </a:rPr>
              <a:t>Ειρήνη Λοϊζίδου Νικολαΐδου</a:t>
            </a:r>
          </a:p>
          <a:p>
            <a:pPr>
              <a:buNone/>
            </a:pPr>
            <a:r>
              <a:rPr lang="el-GR" sz="1600" dirty="0">
                <a:latin typeface="Arial" panose="020B0604020202020204" pitchFamily="34" charset="0"/>
                <a:cs typeface="Arial" panose="020B0604020202020204" pitchFamily="34" charset="0"/>
              </a:rPr>
              <a:t>Επίτροπος Προστασίας Δεδομένων Προσωπικού Χαρακτήρα </a:t>
            </a:r>
            <a:endParaRPr lang="en-US" sz="1600" dirty="0">
              <a:latin typeface="Arial" panose="020B0604020202020204" pitchFamily="34" charset="0"/>
              <a:cs typeface="Arial" panose="020B0604020202020204" pitchFamily="34" charset="0"/>
            </a:endParaRPr>
          </a:p>
          <a:p>
            <a:pPr>
              <a:buNone/>
            </a:pPr>
            <a:r>
              <a:rPr lang="el-GR" sz="1600" dirty="0">
                <a:latin typeface="Arial" panose="020B0604020202020204" pitchFamily="34" charset="0"/>
                <a:cs typeface="Arial" panose="020B0604020202020204" pitchFamily="34" charset="0"/>
              </a:rPr>
              <a:t>Επίτροπος Πληροφοριών</a:t>
            </a:r>
          </a:p>
          <a:p>
            <a:pPr>
              <a:buNone/>
            </a:pPr>
            <a:r>
              <a:rPr lang="el-GR" sz="1600" dirty="0">
                <a:latin typeface="Arial" panose="020B0604020202020204" pitchFamily="34" charset="0"/>
                <a:cs typeface="Arial" panose="020B0604020202020204" pitchFamily="34" charset="0"/>
              </a:rPr>
              <a:t>Αντιπρόεδρος Ευρωπαϊκού Συμβουλίου Προστασίας Δεδομένων</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48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C6814B-3E46-4B4F-A449-2D17ABFA3371}"/>
              </a:ext>
            </a:extLst>
          </p:cNvPr>
          <p:cNvSpPr>
            <a:spLocks noGrp="1"/>
          </p:cNvSpPr>
          <p:nvPr>
            <p:ph type="title"/>
          </p:nvPr>
        </p:nvSpPr>
        <p:spPr>
          <a:xfrm>
            <a:off x="899592" y="274637"/>
            <a:ext cx="7984232" cy="1295400"/>
          </a:xfrm>
        </p:spPr>
        <p:txBody>
          <a:bodyPr rtlCol="0"/>
          <a:lstStyle/>
          <a:p>
            <a:pPr rtl="0"/>
            <a:r>
              <a:rPr lang="el-GR" sz="3200" dirty="0">
                <a:solidFill>
                  <a:srgbClr val="330066"/>
                </a:solidFill>
              </a:rPr>
              <a:t>Υπεύθυνος Προστασίας Δεδομένων</a:t>
            </a:r>
            <a:br>
              <a:rPr lang="el-GR" sz="3200" dirty="0">
                <a:solidFill>
                  <a:srgbClr val="330066"/>
                </a:solidFill>
              </a:rPr>
            </a:br>
            <a:r>
              <a:rPr lang="el-GR" sz="3200" dirty="0">
                <a:solidFill>
                  <a:srgbClr val="330066"/>
                </a:solidFill>
              </a:rPr>
              <a:t>(Άρθρα 37-39 ΓΚΠΔ)</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D10EF433-027F-45C1-8F3B-BF207D9F4678}"/>
              </a:ext>
            </a:extLst>
          </p:cNvPr>
          <p:cNvSpPr>
            <a:spLocks noGrp="1"/>
          </p:cNvSpPr>
          <p:nvPr>
            <p:ph idx="1"/>
          </p:nvPr>
        </p:nvSpPr>
        <p:spPr/>
        <p:txBody>
          <a:bodyPr rtlCol="0">
            <a:normAutofit/>
          </a:bodyPr>
          <a:lstStyle/>
          <a:p>
            <a:pPr algn="just"/>
            <a:endParaRPr lang="el-GR" sz="20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Οι Δημόσιες Αρχές </a:t>
            </a:r>
            <a:r>
              <a:rPr lang="el-GR" sz="1800" dirty="0">
                <a:cs typeface="Arial" panose="020B0604020202020204" pitchFamily="34" charset="0"/>
              </a:rPr>
              <a:t>έχουν υποχρέωση </a:t>
            </a:r>
            <a:r>
              <a:rPr lang="el-GR" sz="1800" dirty="0">
                <a:solidFill>
                  <a:schemeClr val="tx1"/>
                </a:solidFill>
                <a:latin typeface="Arial" panose="020B0604020202020204" pitchFamily="34" charset="0"/>
                <a:cs typeface="Arial" panose="020B0604020202020204" pitchFamily="34" charset="0"/>
              </a:rPr>
              <a:t>να ορίσουν Υπεύθυνο Προστασίας Δεδομένων (Άρθρο 37 του ΓΚΠΔ).</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Αποτελεί το σημείο επαφής με την Εποπτική Αρχή.</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Τα στοιχεία επικοινωνίας του Υπεύθυνου Προστασίας Δεδομένων </a:t>
            </a:r>
            <a:r>
              <a:rPr lang="el-GR" sz="1800" b="1" dirty="0">
                <a:solidFill>
                  <a:schemeClr val="tx1"/>
                </a:solidFill>
                <a:latin typeface="Arial" panose="020B0604020202020204" pitchFamily="34" charset="0"/>
                <a:cs typeface="Arial" panose="020B0604020202020204" pitchFamily="34" charset="0"/>
              </a:rPr>
              <a:t>δημοσιεύονται</a:t>
            </a:r>
            <a:r>
              <a:rPr lang="el-GR" sz="1800" dirty="0">
                <a:solidFill>
                  <a:schemeClr val="tx1"/>
                </a:solidFill>
                <a:latin typeface="Arial" panose="020B0604020202020204" pitchFamily="34" charset="0"/>
                <a:cs typeface="Arial" panose="020B0604020202020204" pitchFamily="34" charset="0"/>
              </a:rPr>
              <a:t> και </a:t>
            </a:r>
            <a:r>
              <a:rPr lang="el-GR" sz="1800" b="1" dirty="0">
                <a:solidFill>
                  <a:schemeClr val="tx1"/>
                </a:solidFill>
                <a:latin typeface="Arial" panose="020B0604020202020204" pitchFamily="34" charset="0"/>
                <a:cs typeface="Arial" panose="020B0604020202020204" pitchFamily="34" charset="0"/>
              </a:rPr>
              <a:t>ανακοινώνονται στην Εποπτική Αρχή.</a:t>
            </a:r>
          </a:p>
          <a:p>
            <a:pPr algn="just"/>
            <a:endParaRPr lang="el-GR" sz="1800" b="1"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Αποφαίνεται για τα ζητήματα τα οποία σχετίζονται με την προστασία δεδομένων προσωπικού χαρακτήρα.</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Δεσμεύεται από την τήρηση απορρήτου και εμπιστευτικότητας.</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algn="just"/>
            <a:endParaRPr lang="el-GR" sz="2000" dirty="0">
              <a:cs typeface="Arial" panose="020B0604020202020204" pitchFamily="34" charset="0"/>
            </a:endParaRPr>
          </a:p>
        </p:txBody>
      </p:sp>
      <p:sp>
        <p:nvSpPr>
          <p:cNvPr id="4" name="Slide Number Placeholder 3">
            <a:extLst>
              <a:ext uri="{FF2B5EF4-FFF2-40B4-BE49-F238E27FC236}">
                <a16:creationId xmlns:a16="http://schemas.microsoft.com/office/drawing/2014/main" id="{CE62C5C6-9BD8-7439-67D1-27E45E36F64F}"/>
              </a:ext>
            </a:extLst>
          </p:cNvPr>
          <p:cNvSpPr>
            <a:spLocks noGrp="1"/>
          </p:cNvSpPr>
          <p:nvPr>
            <p:ph type="sldNum" sz="quarter" idx="12"/>
          </p:nvPr>
        </p:nvSpPr>
        <p:spPr/>
        <p:txBody>
          <a:bodyPr/>
          <a:lstStyle/>
          <a:p>
            <a:fld id="{71C6F290-D301-4864-9490-340EF11588D9}" type="slidenum">
              <a:rPr lang="el-GR" altLang="en-US" smtClean="0"/>
              <a:pPr/>
              <a:t>10</a:t>
            </a:fld>
            <a:endParaRPr lang="el-GR" altLang="en-US" dirty="0"/>
          </a:p>
        </p:txBody>
      </p:sp>
    </p:spTree>
    <p:extLst>
      <p:ext uri="{BB962C8B-B14F-4D97-AF65-F5344CB8AC3E}">
        <p14:creationId xmlns:p14="http://schemas.microsoft.com/office/powerpoint/2010/main" val="2544949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34B3F-E709-8FD3-008E-FACBCC7EF51E}"/>
            </a:ext>
          </a:extLst>
        </p:cNvPr>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3C39A34-E8B6-B17D-0C64-AB05682F7233}"/>
              </a:ext>
            </a:extLst>
          </p:cNvPr>
          <p:cNvSpPr>
            <a:spLocks noGrp="1"/>
          </p:cNvSpPr>
          <p:nvPr>
            <p:ph idx="1"/>
          </p:nvPr>
        </p:nvSpPr>
        <p:spPr>
          <a:xfrm>
            <a:off x="1143000" y="1844824"/>
            <a:ext cx="7317432" cy="5688632"/>
          </a:xfrm>
        </p:spPr>
        <p:txBody>
          <a:bodyPr rtlCol="0">
            <a:normAutofit/>
          </a:bodyPr>
          <a:lstStyle/>
          <a:p>
            <a:pPr marL="388620" indent="-342900" algn="just">
              <a:buFont typeface="Wingdings" panose="05000000000000000000" pitchFamily="2" charset="2"/>
              <a:buChar char="Ø"/>
            </a:pPr>
            <a:r>
              <a:rPr lang="el-GR" sz="1800" b="1" dirty="0">
                <a:solidFill>
                  <a:schemeClr val="tx1"/>
                </a:solidFill>
                <a:latin typeface="Arial" panose="020B0604020202020204" pitchFamily="34" charset="0"/>
                <a:cs typeface="Arial" panose="020B0604020202020204" pitchFamily="34" charset="0"/>
              </a:rPr>
              <a:t>Επικοινωνία με τα υποκείμενα των δεδομένων </a:t>
            </a:r>
          </a:p>
          <a:p>
            <a:pPr marL="388620" indent="-342900" algn="just">
              <a:buFont typeface="Wingdings" panose="05000000000000000000" pitchFamily="2" charset="2"/>
              <a:buChar char="Ø"/>
            </a:pPr>
            <a:endParaRPr lang="el-GR" sz="1800" dirty="0">
              <a:cs typeface="Arial" panose="020B0604020202020204" pitchFamily="34" charset="0"/>
            </a:endParaRPr>
          </a:p>
          <a:p>
            <a:pPr marL="388620" indent="-342900" algn="just">
              <a:buFont typeface="Arial" panose="020B0604020202020204" pitchFamily="34" charset="0"/>
              <a:buChar char="•"/>
            </a:pPr>
            <a:r>
              <a:rPr lang="el-GR" sz="1800" dirty="0">
                <a:cs typeface="Arial" panose="020B0604020202020204" pitchFamily="34" charset="0"/>
              </a:rPr>
              <a:t>Γ</a:t>
            </a:r>
            <a:r>
              <a:rPr lang="el-GR" sz="1800" dirty="0">
                <a:solidFill>
                  <a:schemeClr val="tx1"/>
                </a:solidFill>
                <a:latin typeface="Arial" panose="020B0604020202020204" pitchFamily="34" charset="0"/>
                <a:cs typeface="Arial" panose="020B0604020202020204" pitchFamily="34" charset="0"/>
              </a:rPr>
              <a:t>ια κάθε ζήτημα (παράπονο / ερώτημα) σχετικό με την επεξεργασία των δεδομένων τους. </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cs typeface="Arial" panose="020B0604020202020204" pitchFamily="34" charset="0"/>
              </a:rPr>
              <a:t>Για </a:t>
            </a:r>
            <a:r>
              <a:rPr lang="el-GR" sz="1800" dirty="0">
                <a:solidFill>
                  <a:schemeClr val="tx1"/>
                </a:solidFill>
                <a:latin typeface="Arial" panose="020B0604020202020204" pitchFamily="34" charset="0"/>
                <a:cs typeface="Arial" panose="020B0604020202020204" pitchFamily="34" charset="0"/>
              </a:rPr>
              <a:t>την άσκηση των δικαιωμάτων τους.</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lvl="1" algn="just"/>
            <a:r>
              <a:rPr lang="el-GR" sz="1800" dirty="0">
                <a:solidFill>
                  <a:schemeClr val="tx1"/>
                </a:solidFill>
                <a:latin typeface="Arial" panose="020B0604020202020204" pitchFamily="34" charset="0"/>
                <a:cs typeface="Arial" panose="020B0604020202020204" pitchFamily="34" charset="0"/>
              </a:rPr>
              <a:t>Ο υπεύθυνος επεξεργασίας απαντά στο αίτημα του υποκειμένου των δεδομένων, για άσκηση των δικαιωμάτων του, εντός ενός μηνός. </a:t>
            </a:r>
          </a:p>
          <a:p>
            <a:pPr lvl="1" algn="just"/>
            <a:endParaRPr lang="el-GR" sz="1800" dirty="0">
              <a:cs typeface="Arial" panose="020B0604020202020204" pitchFamily="34" charset="0"/>
            </a:endParaRPr>
          </a:p>
          <a:p>
            <a:pPr lvl="1" algn="just"/>
            <a:r>
              <a:rPr lang="el-GR" sz="1800" dirty="0">
                <a:solidFill>
                  <a:schemeClr val="tx1"/>
                </a:solidFill>
                <a:latin typeface="Arial" panose="020B0604020202020204" pitchFamily="34" charset="0"/>
                <a:cs typeface="Arial" panose="020B0604020202020204" pitchFamily="34" charset="0"/>
              </a:rPr>
              <a:t>Η εν λόγω προθεσμία μπορεί να παραταθεί κατά δύο ακόμη μήνες, εφόσον απαιτείται. Το υποκείμενο των δεδομένων ενημερώνεται για την εν λόγω παράταση και για τους λόγους της καθυστέρησης. </a:t>
            </a:r>
          </a:p>
        </p:txBody>
      </p:sp>
      <p:sp>
        <p:nvSpPr>
          <p:cNvPr id="5" name="Τίτλος 1">
            <a:extLst>
              <a:ext uri="{FF2B5EF4-FFF2-40B4-BE49-F238E27FC236}">
                <a16:creationId xmlns:a16="http://schemas.microsoft.com/office/drawing/2014/main" id="{D599C316-8053-A3B3-7BD7-87423B811B02}"/>
              </a:ext>
            </a:extLst>
          </p:cNvPr>
          <p:cNvSpPr>
            <a:spLocks noGrp="1"/>
          </p:cNvSpPr>
          <p:nvPr>
            <p:ph type="title"/>
          </p:nvPr>
        </p:nvSpPr>
        <p:spPr>
          <a:xfrm>
            <a:off x="1144040" y="548680"/>
            <a:ext cx="8108479" cy="1152128"/>
          </a:xfrm>
        </p:spPr>
        <p:txBody>
          <a:bodyPr rtlCol="0"/>
          <a:lstStyle/>
          <a:p>
            <a:pPr rtl="0"/>
            <a:r>
              <a:rPr lang="el-GR" sz="2800" dirty="0">
                <a:solidFill>
                  <a:srgbClr val="330066"/>
                </a:solidFill>
              </a:rPr>
              <a:t>Οι υποχρεώσεις </a:t>
            </a:r>
            <a:br>
              <a:rPr lang="el-GR" sz="2800" dirty="0">
                <a:solidFill>
                  <a:srgbClr val="330066"/>
                </a:solidFill>
              </a:rPr>
            </a:br>
            <a:r>
              <a:rPr lang="el-GR" sz="2800" dirty="0">
                <a:solidFill>
                  <a:srgbClr val="330066"/>
                </a:solidFill>
              </a:rPr>
              <a:t>του υπευθύνου επεξεργασίας </a:t>
            </a:r>
            <a:br>
              <a:rPr lang="el-GR" sz="2800" dirty="0">
                <a:solidFill>
                  <a:srgbClr val="330066"/>
                </a:solidFill>
              </a:rPr>
            </a:br>
            <a:r>
              <a:rPr lang="el-GR" sz="2800" dirty="0">
                <a:solidFill>
                  <a:srgbClr val="330066"/>
                </a:solidFill>
              </a:rPr>
              <a:t>οι οποίες εκτελούνται από τον ΥΠΔ</a:t>
            </a:r>
            <a:endParaRPr lang="el-GR" sz="2800" dirty="0">
              <a:solidFill>
                <a:srgbClr val="330066"/>
              </a:solidFill>
              <a:latin typeface="Arial" panose="020B0604020202020204" pitchFamily="34" charset="0"/>
            </a:endParaRPr>
          </a:p>
        </p:txBody>
      </p:sp>
      <p:sp>
        <p:nvSpPr>
          <p:cNvPr id="2" name="Slide Number Placeholder 1">
            <a:extLst>
              <a:ext uri="{FF2B5EF4-FFF2-40B4-BE49-F238E27FC236}">
                <a16:creationId xmlns:a16="http://schemas.microsoft.com/office/drawing/2014/main" id="{6F52DFFB-5AD1-BD2D-6510-9C6BFDFAC433}"/>
              </a:ext>
            </a:extLst>
          </p:cNvPr>
          <p:cNvSpPr>
            <a:spLocks noGrp="1"/>
          </p:cNvSpPr>
          <p:nvPr>
            <p:ph type="sldNum" sz="quarter" idx="12"/>
          </p:nvPr>
        </p:nvSpPr>
        <p:spPr/>
        <p:txBody>
          <a:bodyPr/>
          <a:lstStyle/>
          <a:p>
            <a:fld id="{71C6F290-D301-4864-9490-340EF11588D9}" type="slidenum">
              <a:rPr lang="el-GR" altLang="en-US" smtClean="0"/>
              <a:pPr/>
              <a:t>11</a:t>
            </a:fld>
            <a:endParaRPr lang="el-GR" altLang="en-US" dirty="0"/>
          </a:p>
        </p:txBody>
      </p:sp>
    </p:spTree>
    <p:extLst>
      <p:ext uri="{BB962C8B-B14F-4D97-AF65-F5344CB8AC3E}">
        <p14:creationId xmlns:p14="http://schemas.microsoft.com/office/powerpoint/2010/main" val="61897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7B25F-D601-F979-6C63-E8EB702A81B2}"/>
            </a:ext>
          </a:extLst>
        </p:cNvPr>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FDF0767-AAF8-47D4-FC4B-EBEDD86DA0F4}"/>
              </a:ext>
            </a:extLst>
          </p:cNvPr>
          <p:cNvSpPr>
            <a:spLocks noGrp="1"/>
          </p:cNvSpPr>
          <p:nvPr>
            <p:ph idx="1"/>
          </p:nvPr>
        </p:nvSpPr>
        <p:spPr>
          <a:xfrm>
            <a:off x="1143000" y="1412776"/>
            <a:ext cx="7317432" cy="5688632"/>
          </a:xfrm>
        </p:spPr>
        <p:txBody>
          <a:bodyPr rtlCol="0">
            <a:normAutofit/>
          </a:bodyPr>
          <a:lstStyle/>
          <a:p>
            <a:pPr marL="388620" indent="-342900" algn="just">
              <a:buFont typeface="Wingdings" panose="05000000000000000000" pitchFamily="2" charset="2"/>
              <a:buChar char="Ø"/>
            </a:pPr>
            <a:r>
              <a:rPr lang="el-GR" sz="1800" b="1" dirty="0">
                <a:solidFill>
                  <a:schemeClr val="tx1"/>
                </a:solidFill>
                <a:latin typeface="Arial" panose="020B0604020202020204" pitchFamily="34" charset="0"/>
                <a:cs typeface="Arial" panose="020B0604020202020204" pitchFamily="34" charset="0"/>
              </a:rPr>
              <a:t>Ετοιμασία Πολιτικής Προστασίας Δεδομένων</a:t>
            </a:r>
          </a:p>
          <a:p>
            <a:pPr marL="388620" indent="-342900" algn="just">
              <a:buFont typeface="Wingdings" panose="05000000000000000000" pitchFamily="2" charset="2"/>
              <a:buChar char="Ø"/>
            </a:pPr>
            <a:endParaRPr lang="el-GR" sz="1800" dirty="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Αποσκοπεί στην ενη</a:t>
            </a:r>
            <a:r>
              <a:rPr lang="el-GR" sz="1800" dirty="0">
                <a:cs typeface="Arial" panose="020B0604020202020204" pitchFamily="34" charset="0"/>
              </a:rPr>
              <a:t>μέρωση των υποκειμένων των δεδομένων (λειτουργών και πολιτών), σχετικά με την επεξεργασία που διενεργείται.</a:t>
            </a:r>
          </a:p>
          <a:p>
            <a:pPr marL="331470" indent="-285750" algn="just">
              <a:buFont typeface="Arial" panose="020B0604020202020204" pitchFamily="34" charset="0"/>
              <a:buChar char="•"/>
            </a:pPr>
            <a:endParaRPr lang="el-GR" sz="1800" dirty="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Περιλαμβάνει:</a:t>
            </a:r>
            <a:endParaRPr lang="el-GR" sz="1800" dirty="0">
              <a:cs typeface="Arial" panose="020B0604020202020204" pitchFamily="34" charset="0"/>
            </a:endParaRPr>
          </a:p>
          <a:p>
            <a:pPr marL="977900" lvl="1"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Τη φύση της επεξεργασίας</a:t>
            </a:r>
          </a:p>
          <a:p>
            <a:pPr marL="977900" lvl="1"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Τον υπε</a:t>
            </a:r>
            <a:r>
              <a:rPr lang="el-GR" sz="1800" dirty="0">
                <a:cs typeface="Arial" panose="020B0604020202020204" pitchFamily="34" charset="0"/>
              </a:rPr>
              <a:t>ύθυνο επεξεργασίας</a:t>
            </a:r>
          </a:p>
          <a:p>
            <a:pPr marL="977900" lvl="1"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Τα δεδομένα που τυγχάνουν επεξεργασίας</a:t>
            </a:r>
          </a:p>
          <a:p>
            <a:pPr marL="977900" lvl="1" indent="-285750" algn="just">
              <a:buFont typeface="Arial" panose="020B0604020202020204" pitchFamily="34" charset="0"/>
              <a:buChar char="•"/>
            </a:pPr>
            <a:r>
              <a:rPr lang="el-GR" sz="1800" dirty="0">
                <a:cs typeface="Arial" panose="020B0604020202020204" pitchFamily="34" charset="0"/>
              </a:rPr>
              <a:t>Τον σκοπό και τη νομική βάση της επεξεργασίας</a:t>
            </a:r>
          </a:p>
          <a:p>
            <a:pPr marL="977900" lvl="1" indent="-285750" algn="just">
              <a:buFont typeface="Arial" panose="020B0604020202020204" pitchFamily="34" charset="0"/>
              <a:buChar char="•"/>
            </a:pPr>
            <a:r>
              <a:rPr lang="el-GR" sz="1800" dirty="0">
                <a:cs typeface="Arial" panose="020B0604020202020204" pitchFamily="34" charset="0"/>
              </a:rPr>
              <a:t>Τους αποδέκτες των δεδομένων</a:t>
            </a:r>
          </a:p>
          <a:p>
            <a:pPr marL="977900" lvl="1"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Τα δικαιώματα των υποκειμένων</a:t>
            </a:r>
            <a:r>
              <a:rPr lang="el-GR" sz="1800" dirty="0">
                <a:cs typeface="Arial" panose="020B0604020202020204" pitchFamily="34" charset="0"/>
              </a:rPr>
              <a:t> και τον τρόπο άσκησης αυτών</a:t>
            </a:r>
          </a:p>
          <a:p>
            <a:pPr marL="977900" lvl="1" indent="-285750" algn="just">
              <a:buFont typeface="Arial" panose="020B0604020202020204" pitchFamily="34" charset="0"/>
              <a:buChar char="•"/>
            </a:pPr>
            <a:endParaRPr lang="el-GR" sz="1500" dirty="0">
              <a:cs typeface="Arial" panose="020B0604020202020204" pitchFamily="34" charset="0"/>
            </a:endParaRPr>
          </a:p>
        </p:txBody>
      </p:sp>
      <p:sp>
        <p:nvSpPr>
          <p:cNvPr id="2" name="Slide Number Placeholder 1">
            <a:extLst>
              <a:ext uri="{FF2B5EF4-FFF2-40B4-BE49-F238E27FC236}">
                <a16:creationId xmlns:a16="http://schemas.microsoft.com/office/drawing/2014/main" id="{3E3C120A-417F-E554-D70D-CEB0F07B5FA1}"/>
              </a:ext>
            </a:extLst>
          </p:cNvPr>
          <p:cNvSpPr>
            <a:spLocks noGrp="1"/>
          </p:cNvSpPr>
          <p:nvPr>
            <p:ph type="sldNum" sz="quarter" idx="12"/>
          </p:nvPr>
        </p:nvSpPr>
        <p:spPr/>
        <p:txBody>
          <a:bodyPr/>
          <a:lstStyle/>
          <a:p>
            <a:fld id="{71C6F290-D301-4864-9490-340EF11588D9}" type="slidenum">
              <a:rPr lang="el-GR" altLang="en-US" smtClean="0"/>
              <a:pPr/>
              <a:t>12</a:t>
            </a:fld>
            <a:endParaRPr lang="el-GR" altLang="en-US" dirty="0"/>
          </a:p>
        </p:txBody>
      </p:sp>
    </p:spTree>
    <p:extLst>
      <p:ext uri="{BB962C8B-B14F-4D97-AF65-F5344CB8AC3E}">
        <p14:creationId xmlns:p14="http://schemas.microsoft.com/office/powerpoint/2010/main" val="666689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8419CE-31FA-EE52-F405-2EA35E71FA89}"/>
            </a:ext>
          </a:extLst>
        </p:cNvPr>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92ADF77-F993-9810-E6DC-DF7A1EBDD180}"/>
              </a:ext>
            </a:extLst>
          </p:cNvPr>
          <p:cNvSpPr>
            <a:spLocks noGrp="1"/>
          </p:cNvSpPr>
          <p:nvPr>
            <p:ph idx="1"/>
          </p:nvPr>
        </p:nvSpPr>
        <p:spPr>
          <a:xfrm>
            <a:off x="1143000" y="1628056"/>
            <a:ext cx="7391400" cy="4969296"/>
          </a:xfrm>
        </p:spPr>
        <p:txBody>
          <a:bodyPr rtlCol="0">
            <a:normAutofit/>
          </a:bodyPr>
          <a:lstStyle/>
          <a:p>
            <a:pPr marL="617220" indent="-571500" algn="just">
              <a:buFont typeface="Wingdings" panose="05000000000000000000" pitchFamily="2" charset="2"/>
              <a:buChar char="Ø"/>
            </a:pPr>
            <a:r>
              <a:rPr lang="el-GR" sz="1800" b="1" dirty="0">
                <a:cs typeface="Arial" panose="020B0604020202020204" pitchFamily="34" charset="0"/>
              </a:rPr>
              <a:t>Διενέργεια </a:t>
            </a:r>
            <a:r>
              <a:rPr lang="el-GR" sz="1800" b="1" dirty="0">
                <a:latin typeface="Arial" panose="020B0604020202020204" pitchFamily="34" charset="0"/>
                <a:cs typeface="Arial" panose="020B0604020202020204" pitchFamily="34" charset="0"/>
              </a:rPr>
              <a:t>Εκτίμησης </a:t>
            </a:r>
            <a:r>
              <a:rPr lang="el-GR" sz="1800" b="1" dirty="0">
                <a:cs typeface="Arial" panose="020B0604020202020204" pitchFamily="34" charset="0"/>
              </a:rPr>
              <a:t>Α</a:t>
            </a:r>
            <a:r>
              <a:rPr lang="el-GR" sz="1800" b="1" dirty="0">
                <a:latin typeface="Arial" panose="020B0604020202020204" pitchFamily="34" charset="0"/>
                <a:cs typeface="Arial" panose="020B0604020202020204" pitchFamily="34" charset="0"/>
              </a:rPr>
              <a:t>ντικτύπου </a:t>
            </a:r>
            <a:r>
              <a:rPr lang="el-GR" sz="1800" dirty="0">
                <a:solidFill>
                  <a:schemeClr val="tx1"/>
                </a:solidFill>
                <a:latin typeface="Arial" panose="020B0604020202020204" pitchFamily="34" charset="0"/>
                <a:cs typeface="Arial" panose="020B0604020202020204" pitchFamily="34" charset="0"/>
              </a:rPr>
              <a:t>(Άρθρα 35 και 36 ΓΚΠΔ)</a:t>
            </a:r>
            <a:endParaRPr lang="el-GR" sz="1800" b="1" dirty="0">
              <a:latin typeface="Arial" panose="020B0604020202020204" pitchFamily="34" charset="0"/>
              <a:cs typeface="Arial" panose="020B0604020202020204" pitchFamily="34" charset="0"/>
            </a:endParaRPr>
          </a:p>
          <a:p>
            <a:pPr algn="just"/>
            <a:endParaRPr lang="el-GR" sz="1800" dirty="0"/>
          </a:p>
          <a:p>
            <a:pPr algn="just"/>
            <a:r>
              <a:rPr lang="el-GR" sz="1800" dirty="0">
                <a:cs typeface="Arial" panose="020B0604020202020204" pitchFamily="34" charset="0"/>
              </a:rPr>
              <a:t>Απαιτείται, μεταξύ άλλων, σε περιπτώσεις:</a:t>
            </a:r>
          </a:p>
          <a:p>
            <a:pPr marL="617220" indent="-571500" algn="just">
              <a:buFont typeface="Arial" panose="020B0604020202020204" pitchFamily="34" charset="0"/>
              <a:buChar char="•"/>
            </a:pPr>
            <a:r>
              <a:rPr lang="el-GR" sz="1800" dirty="0">
                <a:cs typeface="Arial" panose="020B0604020202020204" pitchFamily="34" charset="0"/>
              </a:rPr>
              <a:t>Χρήσης Κλειστού Κυκλώματος Βιντεοπαρακολούθησης στον χώρο εργασίας.</a:t>
            </a:r>
          </a:p>
          <a:p>
            <a:pPr marL="617220" indent="-571500" algn="just">
              <a:buFont typeface="Arial" panose="020B0604020202020204" pitchFamily="34" charset="0"/>
              <a:buChar char="•"/>
            </a:pPr>
            <a:r>
              <a:rPr lang="el-GR" sz="1800" dirty="0">
                <a:cs typeface="Arial" panose="020B0604020202020204" pitchFamily="34" charset="0"/>
              </a:rPr>
              <a:t>Επεξεργασίας ευαίσθητων δεδομένων (π.χ. βιομετρικών, δεδομένων υγείας).</a:t>
            </a:r>
          </a:p>
          <a:p>
            <a:pPr marL="617220" indent="-571500" algn="just">
              <a:buFont typeface="Arial" panose="020B0604020202020204" pitchFamily="34" charset="0"/>
              <a:buChar char="•"/>
            </a:pPr>
            <a:r>
              <a:rPr lang="el-GR" sz="1800" dirty="0">
                <a:cs typeface="Arial" panose="020B0604020202020204" pitchFamily="34" charset="0"/>
              </a:rPr>
              <a:t>Διασύνδεσης αρχείων.</a:t>
            </a:r>
          </a:p>
          <a:p>
            <a:pPr marL="617220" indent="-571500" algn="just">
              <a:buFont typeface="Arial" panose="020B0604020202020204" pitchFamily="34" charset="0"/>
              <a:buChar char="•"/>
            </a:pPr>
            <a:r>
              <a:rPr lang="el-GR" sz="1800" dirty="0">
                <a:cs typeface="Arial" panose="020B0604020202020204" pitchFamily="34" charset="0"/>
              </a:rPr>
              <a:t>Εφαρμογής νέων τεχνολογικών λύσεων (π.χ. υπολογιστικό νέφος, νέο μηχανογραφημένο σύστημα).</a:t>
            </a:r>
          </a:p>
          <a:p>
            <a:pPr marL="388620" indent="-342900" algn="just">
              <a:buFont typeface="Arial" panose="020B0604020202020204" pitchFamily="34" charset="0"/>
              <a:buChar char="•"/>
            </a:pPr>
            <a:endParaRPr lang="el-GR" sz="1800" dirty="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Όταν η επεξεργασία προκαλεί υψηλό κίνδυνο ελλείψει μέτρων μετριασμού των κινδύνων, διενεργείται προηγούμενη διαβούλευση με το Γραφείο μου.</a:t>
            </a:r>
          </a:p>
        </p:txBody>
      </p:sp>
      <p:sp>
        <p:nvSpPr>
          <p:cNvPr id="2" name="Slide Number Placeholder 1">
            <a:extLst>
              <a:ext uri="{FF2B5EF4-FFF2-40B4-BE49-F238E27FC236}">
                <a16:creationId xmlns:a16="http://schemas.microsoft.com/office/drawing/2014/main" id="{CEB3F640-F000-7DA3-3140-C075B58A4D7B}"/>
              </a:ext>
            </a:extLst>
          </p:cNvPr>
          <p:cNvSpPr>
            <a:spLocks noGrp="1"/>
          </p:cNvSpPr>
          <p:nvPr>
            <p:ph type="sldNum" sz="quarter" idx="12"/>
          </p:nvPr>
        </p:nvSpPr>
        <p:spPr/>
        <p:txBody>
          <a:bodyPr/>
          <a:lstStyle/>
          <a:p>
            <a:fld id="{71C6F290-D301-4864-9490-340EF11588D9}" type="slidenum">
              <a:rPr lang="el-GR" altLang="en-US" smtClean="0"/>
              <a:pPr/>
              <a:t>13</a:t>
            </a:fld>
            <a:endParaRPr lang="el-GR" altLang="en-US" dirty="0"/>
          </a:p>
        </p:txBody>
      </p:sp>
    </p:spTree>
    <p:extLst>
      <p:ext uri="{BB962C8B-B14F-4D97-AF65-F5344CB8AC3E}">
        <p14:creationId xmlns:p14="http://schemas.microsoft.com/office/powerpoint/2010/main" val="233562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70676-C3D8-C483-4B5C-312D287257F7}"/>
            </a:ext>
          </a:extLst>
        </p:cNvPr>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CF713C1-1771-401E-BE81-1FCD3120BD42}"/>
              </a:ext>
            </a:extLst>
          </p:cNvPr>
          <p:cNvSpPr>
            <a:spLocks noGrp="1"/>
          </p:cNvSpPr>
          <p:nvPr>
            <p:ph idx="1"/>
          </p:nvPr>
        </p:nvSpPr>
        <p:spPr>
          <a:xfrm>
            <a:off x="1143000" y="980728"/>
            <a:ext cx="7317432" cy="5688632"/>
          </a:xfrm>
        </p:spPr>
        <p:txBody>
          <a:bodyPr rtlCol="0">
            <a:normAutofit fontScale="92500" lnSpcReduction="20000"/>
          </a:bodyPr>
          <a:lstStyle/>
          <a:p>
            <a:pPr marL="388620" indent="-342900" algn="just">
              <a:buFont typeface="Wingdings" panose="05000000000000000000" pitchFamily="2" charset="2"/>
              <a:buChar char="Ø"/>
            </a:pPr>
            <a:r>
              <a:rPr lang="el-GR" sz="1900" b="1" dirty="0">
                <a:solidFill>
                  <a:schemeClr val="tx1"/>
                </a:solidFill>
                <a:latin typeface="Arial" panose="020B0604020202020204" pitchFamily="34" charset="0"/>
                <a:cs typeface="Arial" panose="020B0604020202020204" pitchFamily="34" charset="0"/>
              </a:rPr>
              <a:t>Τήρηση αρχείου δραστηριοτήτων επεξεργασίας </a:t>
            </a:r>
          </a:p>
          <a:p>
            <a:pPr algn="just"/>
            <a:r>
              <a:rPr lang="el-GR" sz="1900" b="1" dirty="0">
                <a:solidFill>
                  <a:schemeClr val="tx1"/>
                </a:solidFill>
                <a:latin typeface="Arial" panose="020B0604020202020204" pitchFamily="34" charset="0"/>
                <a:cs typeface="Arial" panose="020B0604020202020204" pitchFamily="34" charset="0"/>
              </a:rPr>
              <a:t>(Άρθρο 30 ΓΚΠΔ) </a:t>
            </a:r>
          </a:p>
          <a:p>
            <a:pPr algn="just"/>
            <a:endParaRPr lang="el-GR" sz="19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900" dirty="0"/>
              <a:t>Περιλαμβάνει όλες τις πράξεις επεξεργασίας που διενεργεί ο υπεύθυνος επεξεργασίας:</a:t>
            </a:r>
          </a:p>
          <a:p>
            <a:pPr marL="977900" lvl="1" indent="-285750" algn="just">
              <a:buFont typeface="Arial" panose="020B0604020202020204" pitchFamily="34" charset="0"/>
              <a:buChar char="•"/>
            </a:pPr>
            <a:r>
              <a:rPr lang="el-GR" sz="1900" dirty="0"/>
              <a:t>Περιγραφή της κάθε δραστηριότητας.</a:t>
            </a:r>
          </a:p>
          <a:p>
            <a:pPr marL="977900" lvl="1" indent="-285750" algn="just">
              <a:buFont typeface="Arial" panose="020B0604020202020204" pitchFamily="34" charset="0"/>
              <a:buChar char="•"/>
            </a:pPr>
            <a:r>
              <a:rPr lang="el-GR" sz="1900" dirty="0"/>
              <a:t>Αν η δραστηριότητα είναι κύρια ή παρεπόμενη.</a:t>
            </a:r>
          </a:p>
          <a:p>
            <a:pPr marL="977900" lvl="1" indent="-285750" algn="just">
              <a:buFont typeface="Arial" panose="020B0604020202020204" pitchFamily="34" charset="0"/>
              <a:buChar char="•"/>
            </a:pPr>
            <a:r>
              <a:rPr lang="el-GR" sz="1900" dirty="0"/>
              <a:t>Τη νομική βάση της επεξεργασίας.</a:t>
            </a:r>
          </a:p>
          <a:p>
            <a:pPr marL="977900" lvl="1" indent="-285750" algn="just">
              <a:buFont typeface="Arial" panose="020B0604020202020204" pitchFamily="34" charset="0"/>
              <a:buChar char="•"/>
            </a:pPr>
            <a:r>
              <a:rPr lang="el-GR" sz="1900" dirty="0"/>
              <a:t>Τα στοιχεία του υπεύθυνου ή/και του εκτελών την επεξεργασία.</a:t>
            </a:r>
          </a:p>
          <a:p>
            <a:pPr marL="977900" lvl="1" indent="-285750" algn="just">
              <a:buFont typeface="Arial" panose="020B0604020202020204" pitchFamily="34" charset="0"/>
              <a:buChar char="•"/>
            </a:pPr>
            <a:r>
              <a:rPr lang="el-GR" sz="1900" dirty="0"/>
              <a:t>Τον σκοπό της επεξεργασίας.</a:t>
            </a:r>
          </a:p>
          <a:p>
            <a:pPr marL="977900" lvl="1" indent="-285750" algn="just">
              <a:buFont typeface="Arial" panose="020B0604020202020204" pitchFamily="34" charset="0"/>
              <a:buChar char="•"/>
            </a:pPr>
            <a:r>
              <a:rPr lang="el-GR" sz="1900" dirty="0"/>
              <a:t>Τις κατηγορίες των υποκειμένων των δεδομένων.</a:t>
            </a:r>
          </a:p>
          <a:p>
            <a:pPr marL="977900" lvl="1" indent="-285750" algn="just">
              <a:buFont typeface="Arial" panose="020B0604020202020204" pitchFamily="34" charset="0"/>
              <a:buChar char="•"/>
            </a:pPr>
            <a:r>
              <a:rPr lang="el-GR" sz="1900" dirty="0"/>
              <a:t>Τις κατηγορίες των προσωπικών δεδομένων.</a:t>
            </a:r>
          </a:p>
          <a:p>
            <a:pPr marL="977900" lvl="1" indent="-285750" algn="just">
              <a:buFont typeface="Arial" panose="020B0604020202020204" pitchFamily="34" charset="0"/>
              <a:buChar char="•"/>
            </a:pPr>
            <a:r>
              <a:rPr lang="el-GR" sz="1900" dirty="0"/>
              <a:t>Τις κατηγορίες των αποδεκτών.</a:t>
            </a:r>
          </a:p>
          <a:p>
            <a:pPr marL="977900" lvl="1" indent="-285750" algn="just">
              <a:buFont typeface="Arial" panose="020B0604020202020204" pitchFamily="34" charset="0"/>
              <a:buChar char="•"/>
            </a:pPr>
            <a:r>
              <a:rPr lang="el-GR" sz="1900" dirty="0"/>
              <a:t>Τη διαβίβαση σε τρίτη χώρα/ διεθνή οργανισμό.</a:t>
            </a:r>
          </a:p>
          <a:p>
            <a:pPr marL="977900" lvl="1" indent="-285750" algn="just">
              <a:buFont typeface="Arial" panose="020B0604020202020204" pitchFamily="34" charset="0"/>
              <a:buChar char="•"/>
            </a:pPr>
            <a:r>
              <a:rPr lang="el-GR" sz="1900" dirty="0"/>
              <a:t>Την περίοδο διατήρησης των δεδομένων.</a:t>
            </a:r>
          </a:p>
          <a:p>
            <a:pPr marL="977900" lvl="1" indent="-285750" algn="just">
              <a:buFont typeface="Arial" panose="020B0604020202020204" pitchFamily="34" charset="0"/>
              <a:buChar char="•"/>
            </a:pPr>
            <a:r>
              <a:rPr lang="el-GR" sz="1900" dirty="0"/>
              <a:t>Τα τεχνικά και οργανωτικά μέτρα ασφάλειας.</a:t>
            </a:r>
          </a:p>
          <a:p>
            <a:pPr marL="977900" lvl="1" indent="-285750" algn="just">
              <a:buFont typeface="Arial" panose="020B0604020202020204" pitchFamily="34" charset="0"/>
              <a:buChar char="•"/>
            </a:pPr>
            <a:endParaRPr lang="el-GR" sz="1900" dirty="0"/>
          </a:p>
          <a:p>
            <a:pPr marL="331470" indent="-285750" algn="just">
              <a:buFont typeface="Arial" panose="020B0604020202020204" pitchFamily="34" charset="0"/>
              <a:buChar char="•"/>
            </a:pPr>
            <a:r>
              <a:rPr lang="el-GR" sz="1900" dirty="0"/>
              <a:t>Υπάρχει δείγμα αρχείου δραστηριοτήτων και οδηγός συμπλήρωσης, αναρτημένα στην ιστοσελίδα του Γραφείου μου.</a:t>
            </a:r>
          </a:p>
        </p:txBody>
      </p:sp>
      <p:sp>
        <p:nvSpPr>
          <p:cNvPr id="2" name="Slide Number Placeholder 1">
            <a:extLst>
              <a:ext uri="{FF2B5EF4-FFF2-40B4-BE49-F238E27FC236}">
                <a16:creationId xmlns:a16="http://schemas.microsoft.com/office/drawing/2014/main" id="{5FB781DF-51EC-D578-FAB8-032B3E519D37}"/>
              </a:ext>
            </a:extLst>
          </p:cNvPr>
          <p:cNvSpPr>
            <a:spLocks noGrp="1"/>
          </p:cNvSpPr>
          <p:nvPr>
            <p:ph type="sldNum" sz="quarter" idx="12"/>
          </p:nvPr>
        </p:nvSpPr>
        <p:spPr/>
        <p:txBody>
          <a:bodyPr/>
          <a:lstStyle/>
          <a:p>
            <a:fld id="{71C6F290-D301-4864-9490-340EF11588D9}" type="slidenum">
              <a:rPr lang="el-GR" altLang="en-US" smtClean="0"/>
              <a:pPr/>
              <a:t>14</a:t>
            </a:fld>
            <a:endParaRPr lang="el-GR" altLang="en-US" dirty="0"/>
          </a:p>
        </p:txBody>
      </p:sp>
    </p:spTree>
    <p:extLst>
      <p:ext uri="{BB962C8B-B14F-4D97-AF65-F5344CB8AC3E}">
        <p14:creationId xmlns:p14="http://schemas.microsoft.com/office/powerpoint/2010/main" val="2600502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E440ED-08F4-B8E2-0120-AFEB2CA59B0A}"/>
              </a:ext>
            </a:extLst>
          </p:cNvPr>
          <p:cNvSpPr>
            <a:spLocks noGrp="1"/>
          </p:cNvSpPr>
          <p:nvPr>
            <p:ph idx="1"/>
          </p:nvPr>
        </p:nvSpPr>
        <p:spPr>
          <a:xfrm>
            <a:off x="1143000" y="908720"/>
            <a:ext cx="7391400" cy="5976664"/>
          </a:xfrm>
        </p:spPr>
        <p:txBody>
          <a:bodyPr>
            <a:normAutofit fontScale="92500" lnSpcReduction="20000"/>
          </a:bodyPr>
          <a:lstStyle/>
          <a:p>
            <a:pPr marL="502920" indent="-457200">
              <a:buFont typeface="Wingdings" panose="05000000000000000000" pitchFamily="2" charset="2"/>
              <a:buChar char="Ø"/>
            </a:pPr>
            <a:r>
              <a:rPr lang="el-GR" sz="1800" b="1" dirty="0">
                <a:solidFill>
                  <a:schemeClr val="tx1"/>
                </a:solidFill>
                <a:latin typeface="+mn-lt"/>
                <a:cs typeface="Arial" panose="020B0604020202020204" pitchFamily="34" charset="0"/>
              </a:rPr>
              <a:t>Γνωστοποίηση παραβίασης δεδομένων προσωπικού χαρακτήρα (Άρθρο 33 ΓΚΠΔ)</a:t>
            </a:r>
          </a:p>
          <a:p>
            <a:pPr algn="just"/>
            <a:endParaRPr lang="el-GR" sz="1800" b="1" dirty="0">
              <a:latin typeface="+mn-lt"/>
              <a:cs typeface="Arial" panose="020B0604020202020204" pitchFamily="34" charset="0"/>
            </a:endParaRPr>
          </a:p>
          <a:p>
            <a:pPr algn="just"/>
            <a:r>
              <a:rPr lang="el-GR" sz="1800" dirty="0">
                <a:solidFill>
                  <a:srgbClr val="000000"/>
                </a:solidFill>
                <a:latin typeface="+mn-lt"/>
              </a:rPr>
              <a:t>Γνωστοποιείται, στην Εποπτική Αρχή, εντός 72 ωρών από τη στιγμή που ο υπεύθυνος επεξεργασίας αποκτά γνώση του γεγονότος, εκτός εάν η παραβίαση δεδομένων προσωπικού χαρακτήρα δεν ενδέχεται να προκαλέσει κίνδυνο για τα δικαιώματα και τις ελευθερίες των φυσικών προσώπων. </a:t>
            </a:r>
          </a:p>
          <a:p>
            <a:pPr marL="331470" indent="-285750" algn="just">
              <a:buFont typeface="Arial" panose="020B0604020202020204" pitchFamily="34" charset="0"/>
              <a:buChar char="•"/>
            </a:pPr>
            <a:endParaRPr lang="el-GR" sz="1800" dirty="0">
              <a:solidFill>
                <a:srgbClr val="000000"/>
              </a:solidFill>
              <a:latin typeface="+mn-lt"/>
            </a:endParaRPr>
          </a:p>
          <a:p>
            <a:pPr algn="just"/>
            <a:r>
              <a:rPr lang="el-GR" sz="1800" dirty="0">
                <a:solidFill>
                  <a:srgbClr val="000000"/>
                </a:solidFill>
                <a:latin typeface="+mn-lt"/>
              </a:rPr>
              <a:t>Η γνωστοποίηση περιλαμβάνει:</a:t>
            </a:r>
          </a:p>
          <a:p>
            <a:pPr marL="331470" indent="-285750" algn="just">
              <a:buFont typeface="Arial" panose="020B0604020202020204" pitchFamily="34" charset="0"/>
              <a:buChar char="•"/>
            </a:pPr>
            <a:r>
              <a:rPr lang="el-GR" sz="1800" dirty="0">
                <a:solidFill>
                  <a:srgbClr val="000000"/>
                </a:solidFill>
                <a:latin typeface="+mn-lt"/>
              </a:rPr>
              <a:t>τη φύση της παραβίασης,</a:t>
            </a:r>
          </a:p>
          <a:p>
            <a:pPr marL="331470" indent="-285750" algn="just">
              <a:buFont typeface="Arial" panose="020B0604020202020204" pitchFamily="34" charset="0"/>
              <a:buChar char="•"/>
            </a:pPr>
            <a:r>
              <a:rPr lang="el-GR" sz="1800" dirty="0">
                <a:solidFill>
                  <a:srgbClr val="000000"/>
                </a:solidFill>
                <a:latin typeface="+mn-lt"/>
              </a:rPr>
              <a:t>τις κατηγορίες των επηρεαζόμενων προσωπικών δεδομένων,</a:t>
            </a:r>
          </a:p>
          <a:p>
            <a:pPr marL="331470" indent="-285750" algn="just">
              <a:buFont typeface="Arial" panose="020B0604020202020204" pitchFamily="34" charset="0"/>
              <a:buChar char="•"/>
            </a:pPr>
            <a:r>
              <a:rPr lang="el-GR" sz="1800" dirty="0">
                <a:solidFill>
                  <a:srgbClr val="000000"/>
                </a:solidFill>
                <a:latin typeface="+mn-lt"/>
              </a:rPr>
              <a:t>τον αριθμό των επηρεαζόμενων υποκειμένων,</a:t>
            </a:r>
          </a:p>
          <a:p>
            <a:pPr marL="331470" indent="-285750" algn="just">
              <a:buFont typeface="Arial" panose="020B0604020202020204" pitchFamily="34" charset="0"/>
              <a:buChar char="•"/>
            </a:pPr>
            <a:r>
              <a:rPr lang="el-GR" sz="1800" dirty="0">
                <a:solidFill>
                  <a:srgbClr val="000000"/>
                </a:solidFill>
                <a:latin typeface="+mn-lt"/>
              </a:rPr>
              <a:t>τις ενδεχόμενες συνέπειες της παραβίασης,</a:t>
            </a:r>
          </a:p>
          <a:p>
            <a:pPr marL="331470" indent="-285750" algn="just">
              <a:buFont typeface="Arial" panose="020B0604020202020204" pitchFamily="34" charset="0"/>
              <a:buChar char="•"/>
            </a:pPr>
            <a:r>
              <a:rPr lang="el-GR" sz="1800" dirty="0">
                <a:solidFill>
                  <a:srgbClr val="000000"/>
                </a:solidFill>
                <a:latin typeface="+mn-lt"/>
              </a:rPr>
              <a:t>τα ληφθέντα ή τα προτεινόμενα προς λήψη μέτρα για την αντιμετώπιση της παραβίασης.</a:t>
            </a:r>
          </a:p>
          <a:p>
            <a:pPr algn="just"/>
            <a:endParaRPr lang="el-GR" sz="1800" b="0" i="0" dirty="0">
              <a:solidFill>
                <a:srgbClr val="000000"/>
              </a:solidFill>
              <a:effectLst/>
              <a:latin typeface="+mn-lt"/>
            </a:endParaRPr>
          </a:p>
          <a:p>
            <a:pPr algn="just"/>
            <a:r>
              <a:rPr lang="el-GR" sz="1800" b="0" i="0" dirty="0">
                <a:solidFill>
                  <a:srgbClr val="000000"/>
                </a:solidFill>
                <a:effectLst/>
                <a:latin typeface="+mn-lt"/>
              </a:rPr>
              <a:t>Η παράλειψη Γνωστοποίησης της παραβίασης στο υποκείμενο των δεδομένων ή στην Επίτροπο μπορεί να οδηγήσει στην επιβολή κυρώσεων στον υπεύθυνο επεξεργασίας.</a:t>
            </a:r>
          </a:p>
          <a:p>
            <a:pPr marL="502920" indent="-457200" algn="just">
              <a:buFont typeface="Arial" panose="020B0604020202020204" pitchFamily="34" charset="0"/>
              <a:buChar char="•"/>
            </a:pPr>
            <a:endParaRPr lang="el-GR" sz="1800" b="0" i="0" dirty="0">
              <a:solidFill>
                <a:srgbClr val="000000"/>
              </a:solidFill>
              <a:effectLst/>
              <a:latin typeface="+mn-lt"/>
            </a:endParaRPr>
          </a:p>
          <a:p>
            <a:pPr algn="just"/>
            <a:r>
              <a:rPr lang="el-GR" sz="1800" dirty="0"/>
              <a:t>Υπάρχει σχετικό έντυπο, αναρτημένο στην ιστοσελίδα του Γραφείου μου.</a:t>
            </a:r>
          </a:p>
        </p:txBody>
      </p:sp>
      <p:sp>
        <p:nvSpPr>
          <p:cNvPr id="2" name="Slide Number Placeholder 1">
            <a:extLst>
              <a:ext uri="{FF2B5EF4-FFF2-40B4-BE49-F238E27FC236}">
                <a16:creationId xmlns:a16="http://schemas.microsoft.com/office/drawing/2014/main" id="{3D22AAA2-CCDB-ACC4-9202-2AC50C6646BA}"/>
              </a:ext>
            </a:extLst>
          </p:cNvPr>
          <p:cNvSpPr>
            <a:spLocks noGrp="1"/>
          </p:cNvSpPr>
          <p:nvPr>
            <p:ph type="sldNum" sz="quarter" idx="12"/>
          </p:nvPr>
        </p:nvSpPr>
        <p:spPr/>
        <p:txBody>
          <a:bodyPr/>
          <a:lstStyle/>
          <a:p>
            <a:fld id="{71C6F290-D301-4864-9490-340EF11588D9}" type="slidenum">
              <a:rPr lang="el-GR" altLang="en-US" smtClean="0"/>
              <a:pPr/>
              <a:t>15</a:t>
            </a:fld>
            <a:endParaRPr lang="el-GR" altLang="en-US" dirty="0"/>
          </a:p>
        </p:txBody>
      </p:sp>
    </p:spTree>
    <p:extLst>
      <p:ext uri="{BB962C8B-B14F-4D97-AF65-F5344CB8AC3E}">
        <p14:creationId xmlns:p14="http://schemas.microsoft.com/office/powerpoint/2010/main" val="1061263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4724FC-2491-73E4-DD43-9D23F154729F}"/>
              </a:ext>
            </a:extLst>
          </p:cNvPr>
          <p:cNvSpPr>
            <a:spLocks noGrp="1"/>
          </p:cNvSpPr>
          <p:nvPr>
            <p:ph idx="1"/>
          </p:nvPr>
        </p:nvSpPr>
        <p:spPr/>
        <p:txBody>
          <a:bodyPr>
            <a:normAutofit/>
          </a:bodyPr>
          <a:lstStyle/>
          <a:p>
            <a:pPr marL="502920" indent="-457200" algn="just">
              <a:buFont typeface="Wingdings" panose="05000000000000000000" pitchFamily="2" charset="2"/>
              <a:buChar char="Ø"/>
            </a:pPr>
            <a:r>
              <a:rPr lang="el-GR" sz="1800" b="1" dirty="0"/>
              <a:t>Ετοιμασία συμβάσεων ανάθεσης (Άρθρο 28 ΓΚΠΔ)</a:t>
            </a:r>
          </a:p>
          <a:p>
            <a:pPr marL="502920" indent="-457200" algn="just">
              <a:buFont typeface="Wingdings" panose="05000000000000000000" pitchFamily="2" charset="2"/>
              <a:buChar char="Ø"/>
            </a:pPr>
            <a:endParaRPr lang="el-GR" sz="1800" dirty="0"/>
          </a:p>
          <a:p>
            <a:pPr marL="502920" indent="-457200" algn="just">
              <a:buFont typeface="Arial" panose="020B0604020202020204" pitchFamily="34" charset="0"/>
              <a:buChar char="•"/>
            </a:pPr>
            <a:r>
              <a:rPr lang="el-GR" sz="1800" dirty="0"/>
              <a:t>Όταν η επεξεργασία ανατίθεται σε εκτελούντα, είναι απαραίτητη η ύπαρξη σύμβασης ανάθεσης επεξεργασίας, η οποία δεσμεύει τον εκτελούντα έναντι του υπευθύνου επεξεργασίας.</a:t>
            </a:r>
          </a:p>
          <a:p>
            <a:pPr marL="502920" indent="-457200" algn="just">
              <a:buFont typeface="Arial" panose="020B0604020202020204" pitchFamily="34" charset="0"/>
              <a:buChar char="•"/>
            </a:pPr>
            <a:endParaRPr lang="el-GR" sz="1800" dirty="0"/>
          </a:p>
          <a:p>
            <a:pPr marL="502920" indent="-457200" algn="just">
              <a:buFont typeface="Arial" panose="020B0604020202020204" pitchFamily="34" charset="0"/>
              <a:buChar char="•"/>
            </a:pPr>
            <a:r>
              <a:rPr lang="el-GR" sz="1800" dirty="0"/>
              <a:t>Η σύμβαση καθορίζει τις υποχρεώσεις του εκτελούντος την επεξεργασία και διασφαλίζει ότι η επεξεργασία διενεργείται βάσει των εντολών του υπευθύνου επεξεργασίας.</a:t>
            </a:r>
          </a:p>
        </p:txBody>
      </p:sp>
      <p:sp>
        <p:nvSpPr>
          <p:cNvPr id="2" name="Slide Number Placeholder 1">
            <a:extLst>
              <a:ext uri="{FF2B5EF4-FFF2-40B4-BE49-F238E27FC236}">
                <a16:creationId xmlns:a16="http://schemas.microsoft.com/office/drawing/2014/main" id="{C287FF18-1A90-7232-C7C5-FB4610A984FB}"/>
              </a:ext>
            </a:extLst>
          </p:cNvPr>
          <p:cNvSpPr>
            <a:spLocks noGrp="1"/>
          </p:cNvSpPr>
          <p:nvPr>
            <p:ph type="sldNum" sz="quarter" idx="12"/>
          </p:nvPr>
        </p:nvSpPr>
        <p:spPr/>
        <p:txBody>
          <a:bodyPr/>
          <a:lstStyle/>
          <a:p>
            <a:fld id="{71C6F290-D301-4864-9490-340EF11588D9}" type="slidenum">
              <a:rPr lang="el-GR" altLang="en-US" smtClean="0"/>
              <a:pPr/>
              <a:t>16</a:t>
            </a:fld>
            <a:endParaRPr lang="el-GR" altLang="en-US" dirty="0"/>
          </a:p>
        </p:txBody>
      </p:sp>
    </p:spTree>
    <p:extLst>
      <p:ext uri="{BB962C8B-B14F-4D97-AF65-F5344CB8AC3E}">
        <p14:creationId xmlns:p14="http://schemas.microsoft.com/office/powerpoint/2010/main" val="3966733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B74DE5-353D-56B9-4B14-7584DE349B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D4DB6F-E01A-E0C6-C6FE-183243354069}"/>
              </a:ext>
            </a:extLst>
          </p:cNvPr>
          <p:cNvSpPr>
            <a:spLocks noGrp="1"/>
          </p:cNvSpPr>
          <p:nvPr>
            <p:ph type="title"/>
          </p:nvPr>
        </p:nvSpPr>
        <p:spPr>
          <a:xfrm>
            <a:off x="1187624" y="-99392"/>
            <a:ext cx="7696200" cy="1295400"/>
          </a:xfrm>
        </p:spPr>
        <p:txBody>
          <a:bodyPr/>
          <a:lstStyle/>
          <a:p>
            <a:r>
              <a:rPr lang="el-GR" sz="3200" i="0" dirty="0">
                <a:effectLst/>
                <a:cs typeface="Arial" panose="020B0604020202020204" pitchFamily="34" charset="0"/>
              </a:rPr>
              <a:t>Η θέση του ΥΠΔ στον οργανισμό</a:t>
            </a:r>
            <a:endParaRPr lang="el-GR" sz="3200" dirty="0">
              <a:solidFill>
                <a:srgbClr val="330066"/>
              </a:solidFill>
            </a:endParaRPr>
          </a:p>
        </p:txBody>
      </p:sp>
      <p:sp>
        <p:nvSpPr>
          <p:cNvPr id="3" name="Content Placeholder 2">
            <a:extLst>
              <a:ext uri="{FF2B5EF4-FFF2-40B4-BE49-F238E27FC236}">
                <a16:creationId xmlns:a16="http://schemas.microsoft.com/office/drawing/2014/main" id="{95863B1E-F3FC-DF0F-D82B-B0C24ABCFA15}"/>
              </a:ext>
            </a:extLst>
          </p:cNvPr>
          <p:cNvSpPr>
            <a:spLocks noGrp="1"/>
          </p:cNvSpPr>
          <p:nvPr>
            <p:ph idx="1"/>
          </p:nvPr>
        </p:nvSpPr>
        <p:spPr>
          <a:xfrm>
            <a:off x="1143000" y="1884040"/>
            <a:ext cx="7605464" cy="5217368"/>
          </a:xfrm>
        </p:spPr>
        <p:txBody>
          <a:bodyPr>
            <a:noAutofit/>
          </a:bodyPr>
          <a:lstStyle/>
          <a:p>
            <a:pPr marL="388620" indent="-342900" algn="just">
              <a:buFont typeface="Wingdings" panose="05000000000000000000" pitchFamily="2" charset="2"/>
              <a:buChar char="Ø"/>
            </a:pPr>
            <a:r>
              <a:rPr lang="el-GR" sz="1800" dirty="0">
                <a:cs typeface="Arial" panose="020B0604020202020204" pitchFamily="34" charset="0"/>
              </a:rPr>
              <a:t>Μπορεί να επιτελεί και άλλα καθήκοντα, τα οποία δεν συνεπάγονται σύγκρουση συμφερόντων.</a:t>
            </a:r>
          </a:p>
          <a:p>
            <a:pPr algn="just"/>
            <a:endParaRPr lang="el-GR" sz="1800" dirty="0">
              <a:cs typeface="Arial" panose="020B0604020202020204" pitchFamily="34" charset="0"/>
            </a:endParaRPr>
          </a:p>
          <a:p>
            <a:pPr marL="388620" indent="-342900" algn="just">
              <a:buFont typeface="Arial" panose="020B0604020202020204" pitchFamily="34" charset="0"/>
              <a:buChar char="•"/>
            </a:pPr>
            <a:r>
              <a:rPr lang="el-GR" sz="1800" b="0" i="0" dirty="0">
                <a:effectLst/>
                <a:cs typeface="Arial" panose="020B0604020202020204" pitchFamily="34" charset="0"/>
              </a:rPr>
              <a:t>Δεν μπορεί να κατέχει θέση, από την οποία μπορεί να καθορίζει τους σκοπούς και τα μέσα της επεξεργασίας των δεδομένων (Ανώτατη Διοίκηση, Διευθυντής, Διευθύνων σύμβουλος, Προϊστάμενος τμήματος).</a:t>
            </a:r>
          </a:p>
          <a:p>
            <a:pPr algn="just"/>
            <a:endParaRPr lang="el-GR" sz="1800" dirty="0">
              <a:cs typeface="Arial" panose="020B0604020202020204" pitchFamily="34" charset="0"/>
            </a:endParaRPr>
          </a:p>
          <a:p>
            <a:pPr marL="388620" indent="-342900" algn="just">
              <a:buFont typeface="Arial" panose="020B0604020202020204" pitchFamily="34" charset="0"/>
              <a:buChar char="•"/>
            </a:pPr>
            <a:r>
              <a:rPr lang="el-GR" sz="1800" dirty="0">
                <a:cs typeface="Arial" panose="020B0604020202020204" pitchFamily="34" charset="0"/>
              </a:rPr>
              <a:t>Έχει ίσες ευκαιρίες για ανέλιξη σε ανώτερη θέση και η θέση του δεν πρέπει να εμποδίζει την οποιαδήποτε ενδεχόμενη προαγωγή του.</a:t>
            </a:r>
          </a:p>
          <a:p>
            <a:pPr algn="just"/>
            <a:endParaRPr lang="el-GR" sz="2000" dirty="0">
              <a:cs typeface="Arial" panose="020B0604020202020204" pitchFamily="34" charset="0"/>
            </a:endParaRPr>
          </a:p>
        </p:txBody>
      </p:sp>
      <p:sp>
        <p:nvSpPr>
          <p:cNvPr id="4" name="Slide Number Placeholder 3">
            <a:extLst>
              <a:ext uri="{FF2B5EF4-FFF2-40B4-BE49-F238E27FC236}">
                <a16:creationId xmlns:a16="http://schemas.microsoft.com/office/drawing/2014/main" id="{03C9FDA3-B196-E9C8-6579-0EE94CEC0272}"/>
              </a:ext>
            </a:extLst>
          </p:cNvPr>
          <p:cNvSpPr>
            <a:spLocks noGrp="1"/>
          </p:cNvSpPr>
          <p:nvPr>
            <p:ph type="sldNum" sz="quarter" idx="12"/>
          </p:nvPr>
        </p:nvSpPr>
        <p:spPr/>
        <p:txBody>
          <a:bodyPr/>
          <a:lstStyle/>
          <a:p>
            <a:fld id="{71C6F290-D301-4864-9490-340EF11588D9}" type="slidenum">
              <a:rPr lang="el-GR" altLang="en-US" smtClean="0"/>
              <a:pPr/>
              <a:t>17</a:t>
            </a:fld>
            <a:endParaRPr lang="el-GR" altLang="en-US" dirty="0"/>
          </a:p>
        </p:txBody>
      </p:sp>
    </p:spTree>
    <p:extLst>
      <p:ext uri="{BB962C8B-B14F-4D97-AF65-F5344CB8AC3E}">
        <p14:creationId xmlns:p14="http://schemas.microsoft.com/office/powerpoint/2010/main" val="69567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D51B7-A24B-C89F-A058-54B38476305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12BFFD-AFC1-759D-95E4-3D260788F5A7}"/>
              </a:ext>
            </a:extLst>
          </p:cNvPr>
          <p:cNvSpPr>
            <a:spLocks noGrp="1"/>
          </p:cNvSpPr>
          <p:nvPr>
            <p:ph idx="1"/>
          </p:nvPr>
        </p:nvSpPr>
        <p:spPr>
          <a:xfrm>
            <a:off x="1143000" y="1524000"/>
            <a:ext cx="7605464" cy="5217368"/>
          </a:xfrm>
        </p:spPr>
        <p:txBody>
          <a:bodyPr>
            <a:noAutofit/>
          </a:bodyPr>
          <a:lstStyle/>
          <a:p>
            <a:pPr marL="388620" indent="-342900" algn="just">
              <a:buFont typeface="Arial" panose="020B0604020202020204" pitchFamily="34" charset="0"/>
              <a:buChar char="•"/>
            </a:pPr>
            <a:endParaRPr lang="el-GR" sz="2000" dirty="0">
              <a:cs typeface="Arial" panose="020B0604020202020204" pitchFamily="34" charset="0"/>
            </a:endParaRPr>
          </a:p>
          <a:p>
            <a:pPr marL="388620" indent="-342900" algn="just">
              <a:buFont typeface="Wingdings" panose="05000000000000000000" pitchFamily="2" charset="2"/>
              <a:buChar char="Ø"/>
            </a:pPr>
            <a:r>
              <a:rPr lang="el-GR" sz="1800" dirty="0">
                <a:solidFill>
                  <a:schemeClr val="tx1"/>
                </a:solidFill>
                <a:latin typeface="Arial" panose="020B0604020202020204" pitchFamily="34" charset="0"/>
                <a:cs typeface="Arial" panose="020B0604020202020204" pitchFamily="34" charset="0"/>
              </a:rPr>
              <a:t>Ο ΥΠΔ </a:t>
            </a:r>
            <a:r>
              <a:rPr lang="el-GR" sz="1800" b="1" dirty="0">
                <a:solidFill>
                  <a:schemeClr val="tx1"/>
                </a:solidFill>
                <a:latin typeface="Arial" panose="020B0604020202020204" pitchFamily="34" charset="0"/>
                <a:cs typeface="Arial" panose="020B0604020202020204" pitchFamily="34" charset="0"/>
              </a:rPr>
              <a:t>δεν λαμβάνει εντολές, ούτε υφίσταται κυρώσεις </a:t>
            </a:r>
            <a:r>
              <a:rPr lang="el-GR" sz="1800" dirty="0">
                <a:solidFill>
                  <a:schemeClr val="tx1"/>
                </a:solidFill>
                <a:latin typeface="Arial" panose="020B0604020202020204" pitchFamily="34" charset="0"/>
                <a:cs typeface="Arial" panose="020B0604020202020204" pitchFamily="34" charset="0"/>
              </a:rPr>
              <a:t>από τον υπεύθυνο επεξεργασίας ή τον εκτελούντα την </a:t>
            </a:r>
            <a:r>
              <a:rPr lang="el-GR" sz="1800" dirty="0">
                <a:cs typeface="Arial" panose="020B0604020202020204" pitchFamily="34" charset="0"/>
              </a:rPr>
              <a:t>επεξεργασία, για την άσκηση των καθηκόντων του.</a:t>
            </a:r>
          </a:p>
          <a:p>
            <a:pPr marL="388620" indent="-342900" algn="just">
              <a:buFont typeface="Wingdings" panose="05000000000000000000" pitchFamily="2" charset="2"/>
              <a:buChar char="Ø"/>
            </a:pPr>
            <a:endParaRPr lang="el-GR" sz="1800" dirty="0">
              <a:cs typeface="Arial" panose="020B0604020202020204" pitchFamily="34" charset="0"/>
            </a:endParaRPr>
          </a:p>
          <a:p>
            <a:pPr marL="388620" indent="-342900" algn="just">
              <a:buFont typeface="Wingdings" panose="05000000000000000000" pitchFamily="2" charset="2"/>
              <a:buChar char="Ø"/>
            </a:pPr>
            <a:r>
              <a:rPr lang="el-GR" sz="1800" dirty="0">
                <a:cs typeface="Arial" panose="020B0604020202020204" pitchFamily="34" charset="0"/>
              </a:rPr>
              <a:t>Ο ΥΠΔ </a:t>
            </a:r>
            <a:r>
              <a:rPr lang="el-GR" sz="1800" b="1" dirty="0">
                <a:cs typeface="Arial" panose="020B0604020202020204" pitchFamily="34" charset="0"/>
              </a:rPr>
              <a:t>δεν φέρει προσωπική ευθύνη </a:t>
            </a:r>
            <a:r>
              <a:rPr lang="el-GR" sz="1800" dirty="0">
                <a:cs typeface="Arial" panose="020B0604020202020204" pitchFamily="34" charset="0"/>
              </a:rPr>
              <a:t>για περιπτώσεις μη συμμόρφωσης με τον ΓΚΠΔ. Η συμμόρφωση με τους κανόνες προστασίας των δεδομένων είναι ευθύνη του υπευθύνου επεξεργασίας ή του εκτελούντος την επεξεργασία.</a:t>
            </a:r>
          </a:p>
          <a:p>
            <a:pPr marL="388620" indent="-342900" algn="just">
              <a:buFont typeface="Arial" panose="020B0604020202020204" pitchFamily="34" charset="0"/>
              <a:buChar char="•"/>
            </a:pPr>
            <a:endParaRPr lang="el-GR" sz="2000" dirty="0">
              <a:cs typeface="Arial" panose="020B0604020202020204" pitchFamily="34" charset="0"/>
            </a:endParaRPr>
          </a:p>
        </p:txBody>
      </p:sp>
      <p:sp>
        <p:nvSpPr>
          <p:cNvPr id="2" name="Slide Number Placeholder 1">
            <a:extLst>
              <a:ext uri="{FF2B5EF4-FFF2-40B4-BE49-F238E27FC236}">
                <a16:creationId xmlns:a16="http://schemas.microsoft.com/office/drawing/2014/main" id="{7C5C7639-4318-4511-D6F2-738CA809F90C}"/>
              </a:ext>
            </a:extLst>
          </p:cNvPr>
          <p:cNvSpPr>
            <a:spLocks noGrp="1"/>
          </p:cNvSpPr>
          <p:nvPr>
            <p:ph type="sldNum" sz="quarter" idx="12"/>
          </p:nvPr>
        </p:nvSpPr>
        <p:spPr/>
        <p:txBody>
          <a:bodyPr/>
          <a:lstStyle/>
          <a:p>
            <a:fld id="{71C6F290-D301-4864-9490-340EF11588D9}" type="slidenum">
              <a:rPr lang="el-GR" altLang="en-US" smtClean="0"/>
              <a:pPr/>
              <a:t>18</a:t>
            </a:fld>
            <a:endParaRPr lang="el-GR" altLang="en-US" dirty="0"/>
          </a:p>
        </p:txBody>
      </p:sp>
    </p:spTree>
    <p:extLst>
      <p:ext uri="{BB962C8B-B14F-4D97-AF65-F5344CB8AC3E}">
        <p14:creationId xmlns:p14="http://schemas.microsoft.com/office/powerpoint/2010/main" val="94019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3D609-63BC-3546-5E98-B35AAEBF38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A7BAF5-571F-F6A7-222A-1D57E5FD372A}"/>
              </a:ext>
            </a:extLst>
          </p:cNvPr>
          <p:cNvSpPr>
            <a:spLocks noGrp="1"/>
          </p:cNvSpPr>
          <p:nvPr>
            <p:ph type="title"/>
          </p:nvPr>
        </p:nvSpPr>
        <p:spPr>
          <a:xfrm>
            <a:off x="1187624" y="405408"/>
            <a:ext cx="7696200" cy="1295400"/>
          </a:xfrm>
        </p:spPr>
        <p:txBody>
          <a:bodyPr/>
          <a:lstStyle/>
          <a:p>
            <a:r>
              <a:rPr lang="el-GR" sz="3200" i="0" dirty="0">
                <a:solidFill>
                  <a:srgbClr val="330066"/>
                </a:solidFill>
                <a:effectLst/>
                <a:latin typeface="+mn-lt"/>
              </a:rPr>
              <a:t>Δημοσίευση των στοιχείων επικοινωνίας του ΥΠΔ</a:t>
            </a:r>
            <a:endParaRPr lang="el-GR" sz="3200" dirty="0">
              <a:solidFill>
                <a:srgbClr val="330066"/>
              </a:solidFill>
            </a:endParaRPr>
          </a:p>
        </p:txBody>
      </p:sp>
      <p:sp>
        <p:nvSpPr>
          <p:cNvPr id="3" name="Content Placeholder 2">
            <a:extLst>
              <a:ext uri="{FF2B5EF4-FFF2-40B4-BE49-F238E27FC236}">
                <a16:creationId xmlns:a16="http://schemas.microsoft.com/office/drawing/2014/main" id="{2C96C22E-E006-A34E-577A-D27C0CC3678B}"/>
              </a:ext>
            </a:extLst>
          </p:cNvPr>
          <p:cNvSpPr>
            <a:spLocks noGrp="1"/>
          </p:cNvSpPr>
          <p:nvPr>
            <p:ph idx="1"/>
          </p:nvPr>
        </p:nvSpPr>
        <p:spPr>
          <a:xfrm>
            <a:off x="1143000" y="1956048"/>
            <a:ext cx="7605464" cy="5217368"/>
          </a:xfrm>
        </p:spPr>
        <p:txBody>
          <a:bodyPr>
            <a:noAutofit/>
          </a:bodyPr>
          <a:lstStyle/>
          <a:p>
            <a:pPr marL="388620" indent="-342900" algn="just">
              <a:buFont typeface="Wingdings" panose="05000000000000000000" pitchFamily="2" charset="2"/>
              <a:buChar char="Ø"/>
            </a:pPr>
            <a:r>
              <a:rPr lang="el-GR" sz="1800" dirty="0">
                <a:cs typeface="Arial" panose="020B0604020202020204" pitchFamily="34" charset="0"/>
              </a:rPr>
              <a:t>Τα στοιχεία επικοινωνίας του ΥΠΔ πρέπει να είναι δημόσια αναρτημένα στην ιστοσελίδα του οργανισμού. </a:t>
            </a:r>
          </a:p>
          <a:p>
            <a:pPr algn="just"/>
            <a:endParaRPr lang="el-GR" sz="1800" dirty="0">
              <a:cs typeface="Arial" panose="020B0604020202020204" pitchFamily="34" charset="0"/>
            </a:endParaRPr>
          </a:p>
          <a:p>
            <a:pPr marL="388620" indent="-342900" algn="just">
              <a:buFont typeface="Arial" panose="020B0604020202020204" pitchFamily="34" charset="0"/>
              <a:buChar char="•"/>
            </a:pPr>
            <a:r>
              <a:rPr lang="el-GR" sz="1800" dirty="0">
                <a:cs typeface="Arial" panose="020B0604020202020204" pitchFamily="34" charset="0"/>
              </a:rPr>
              <a:t>Περιλαμβάνονται στην πολιτική προστασίας του οργανισμού και σε οποιοδήποτε άλλο μέρος, που θα εντοπίζονται εύκολα.</a:t>
            </a:r>
            <a:br>
              <a:rPr lang="el-GR" sz="1800" dirty="0">
                <a:cs typeface="Arial" panose="020B0604020202020204" pitchFamily="34" charset="0"/>
              </a:rPr>
            </a:br>
            <a:endParaRPr lang="el-GR" sz="1800" dirty="0">
              <a:cs typeface="Arial" panose="020B0604020202020204" pitchFamily="34" charset="0"/>
            </a:endParaRPr>
          </a:p>
          <a:p>
            <a:pPr marL="388620" indent="-342900" algn="just">
              <a:buFont typeface="Arial" panose="020B0604020202020204" pitchFamily="34" charset="0"/>
              <a:buChar char="•"/>
            </a:pPr>
            <a:r>
              <a:rPr lang="el-GR" sz="1800" dirty="0">
                <a:cs typeface="Arial" panose="020B0604020202020204" pitchFamily="34" charset="0"/>
              </a:rPr>
              <a:t>Το ονοματεπώνυμο μπορεί να μην δημοσιεύεται, εφόσον δημοσιεύονται επαρκή στοιχεία επικοινωνίας (ηλεκτρονική διεύθυνση και τηλέφωνο).</a:t>
            </a:r>
          </a:p>
          <a:p>
            <a:pPr algn="just"/>
            <a:endParaRPr lang="el-GR" sz="2000" dirty="0">
              <a:cs typeface="Arial" panose="020B0604020202020204" pitchFamily="34" charset="0"/>
            </a:endParaRPr>
          </a:p>
        </p:txBody>
      </p:sp>
      <p:sp>
        <p:nvSpPr>
          <p:cNvPr id="4" name="Slide Number Placeholder 3">
            <a:extLst>
              <a:ext uri="{FF2B5EF4-FFF2-40B4-BE49-F238E27FC236}">
                <a16:creationId xmlns:a16="http://schemas.microsoft.com/office/drawing/2014/main" id="{C9F10662-93E1-4607-98DF-328FF305C94F}"/>
              </a:ext>
            </a:extLst>
          </p:cNvPr>
          <p:cNvSpPr>
            <a:spLocks noGrp="1"/>
          </p:cNvSpPr>
          <p:nvPr>
            <p:ph type="sldNum" sz="quarter" idx="12"/>
          </p:nvPr>
        </p:nvSpPr>
        <p:spPr/>
        <p:txBody>
          <a:bodyPr/>
          <a:lstStyle/>
          <a:p>
            <a:fld id="{71C6F290-D301-4864-9490-340EF11588D9}" type="slidenum">
              <a:rPr lang="el-GR" altLang="en-US" smtClean="0"/>
              <a:pPr/>
              <a:t>19</a:t>
            </a:fld>
            <a:endParaRPr lang="el-GR" altLang="en-US" dirty="0"/>
          </a:p>
        </p:txBody>
      </p:sp>
    </p:spTree>
    <p:extLst>
      <p:ext uri="{BB962C8B-B14F-4D97-AF65-F5344CB8AC3E}">
        <p14:creationId xmlns:p14="http://schemas.microsoft.com/office/powerpoint/2010/main" val="1764448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E2B656-4656-4646-A221-7C30814F2E69}"/>
              </a:ext>
            </a:extLst>
          </p:cNvPr>
          <p:cNvSpPr>
            <a:spLocks noGrp="1"/>
          </p:cNvSpPr>
          <p:nvPr>
            <p:ph type="title"/>
          </p:nvPr>
        </p:nvSpPr>
        <p:spPr>
          <a:xfrm>
            <a:off x="1166015" y="116632"/>
            <a:ext cx="7696200" cy="1295400"/>
          </a:xfrm>
        </p:spPr>
        <p:txBody>
          <a:bodyPr rtlCol="0"/>
          <a:lstStyle/>
          <a:p>
            <a:pPr rtl="0"/>
            <a:r>
              <a:rPr lang="el-GR" sz="3200" dirty="0">
                <a:solidFill>
                  <a:srgbClr val="330066"/>
                </a:solidFill>
              </a:rPr>
              <a:t>Νομικό πλαίσιο</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F6DABF9E-9B82-4C13-8452-952BD74F6DC7}"/>
              </a:ext>
            </a:extLst>
          </p:cNvPr>
          <p:cNvSpPr>
            <a:spLocks noGrp="1"/>
          </p:cNvSpPr>
          <p:nvPr>
            <p:ph idx="1"/>
          </p:nvPr>
        </p:nvSpPr>
        <p:spPr/>
        <p:txBody>
          <a:bodyPr rtlCol="0">
            <a:normAutofit/>
          </a:bodyPr>
          <a:lstStyle/>
          <a:p>
            <a:pPr algn="just"/>
            <a:endParaRPr lang="el-GR" sz="2000" dirty="0">
              <a:solidFill>
                <a:schemeClr val="tx1"/>
              </a:solidFill>
              <a:latin typeface="Arial" panose="020B0604020202020204" pitchFamily="34" charset="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Ο </a:t>
            </a:r>
            <a:r>
              <a:rPr lang="el-GR" sz="1800" b="1" dirty="0">
                <a:solidFill>
                  <a:srgbClr val="330066"/>
                </a:solidFill>
                <a:latin typeface="Arial" panose="020B0604020202020204" pitchFamily="34" charset="0"/>
                <a:ea typeface="+mj-ea"/>
                <a:cs typeface="Arial" panose="020B0604020202020204" pitchFamily="34" charset="0"/>
              </a:rPr>
              <a:t>Κανονισμός (ΕΕ) 2016/679 </a:t>
            </a:r>
            <a:r>
              <a:rPr lang="el-GR" sz="1800" dirty="0">
                <a:solidFill>
                  <a:schemeClr val="tx1"/>
                </a:solidFill>
                <a:latin typeface="Arial" panose="020B0604020202020204" pitchFamily="34" charset="0"/>
                <a:cs typeface="Arial" panose="020B0604020202020204" pitchFamily="34" charset="0"/>
              </a:rPr>
              <a:t>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 </a:t>
            </a:r>
            <a:r>
              <a:rPr lang="el-GR" sz="1800" b="1" dirty="0">
                <a:solidFill>
                  <a:srgbClr val="330066"/>
                </a:solidFill>
                <a:latin typeface="Arial" panose="020B0604020202020204" pitchFamily="34" charset="0"/>
                <a:ea typeface="+mj-ea"/>
                <a:cs typeface="Arial" panose="020B0604020202020204" pitchFamily="34" charset="0"/>
              </a:rPr>
              <a:t>(ΓΚΠΔ)</a:t>
            </a:r>
          </a:p>
          <a:p>
            <a:pPr algn="just"/>
            <a:endParaRPr lang="el-GR" sz="1800" dirty="0">
              <a:solidFill>
                <a:srgbClr val="18818C"/>
              </a:solidFill>
              <a:latin typeface="Arial" panose="020B0604020202020204" pitchFamily="34" charset="0"/>
              <a:cs typeface="Arial" panose="020B0604020202020204" pitchFamily="34" charset="0"/>
            </a:endParaRPr>
          </a:p>
          <a:p>
            <a:pPr algn="just"/>
            <a:r>
              <a:rPr lang="el-GR" sz="1800" dirty="0">
                <a:solidFill>
                  <a:schemeClr val="tx1"/>
                </a:solidFill>
                <a:latin typeface="Arial" panose="020B0604020202020204" pitchFamily="34" charset="0"/>
                <a:cs typeface="Arial" panose="020B0604020202020204" pitchFamily="34" charset="0"/>
              </a:rPr>
              <a:t>Ο περί της Προστασίας των Φυσικών Προσώπων Έναντι την Επεξεργασία των Δεδομένων Προσωπικού Χαρακτήρα και της Ελεύθερης Κυκλοφορίας των Δεδομένων αυτών Νόμος του 2018 </a:t>
            </a:r>
            <a:r>
              <a:rPr lang="el-GR" sz="1800" b="1" dirty="0">
                <a:solidFill>
                  <a:srgbClr val="330066"/>
                </a:solidFill>
                <a:latin typeface="Arial" panose="020B0604020202020204" pitchFamily="34" charset="0"/>
                <a:ea typeface="+mj-ea"/>
                <a:cs typeface="Arial" panose="020B0604020202020204" pitchFamily="34" charset="0"/>
              </a:rPr>
              <a:t>(Ν.125(Ι)/2018)</a:t>
            </a:r>
          </a:p>
        </p:txBody>
      </p:sp>
      <p:sp>
        <p:nvSpPr>
          <p:cNvPr id="4" name="Slide Number Placeholder 3">
            <a:extLst>
              <a:ext uri="{FF2B5EF4-FFF2-40B4-BE49-F238E27FC236}">
                <a16:creationId xmlns:a16="http://schemas.microsoft.com/office/drawing/2014/main" id="{7811E85F-B5A4-83D5-7563-687872E6A864}"/>
              </a:ext>
            </a:extLst>
          </p:cNvPr>
          <p:cNvSpPr>
            <a:spLocks noGrp="1"/>
          </p:cNvSpPr>
          <p:nvPr>
            <p:ph type="sldNum" sz="quarter" idx="12"/>
          </p:nvPr>
        </p:nvSpPr>
        <p:spPr/>
        <p:txBody>
          <a:bodyPr/>
          <a:lstStyle/>
          <a:p>
            <a:fld id="{71C6F290-D301-4864-9490-340EF11588D9}" type="slidenum">
              <a:rPr lang="el-GR" altLang="en-US" smtClean="0"/>
              <a:pPr/>
              <a:t>2</a:t>
            </a:fld>
            <a:endParaRPr lang="el-GR" altLang="en-US" dirty="0"/>
          </a:p>
        </p:txBody>
      </p:sp>
    </p:spTree>
    <p:extLst>
      <p:ext uri="{BB962C8B-B14F-4D97-AF65-F5344CB8AC3E}">
        <p14:creationId xmlns:p14="http://schemas.microsoft.com/office/powerpoint/2010/main" val="3190566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A15C12-2AA4-D1E7-3208-EB1734FA1E78}"/>
              </a:ext>
            </a:extLst>
          </p:cNvPr>
          <p:cNvSpPr>
            <a:spLocks noGrp="1"/>
          </p:cNvSpPr>
          <p:nvPr>
            <p:ph idx="1"/>
          </p:nvPr>
        </p:nvSpPr>
        <p:spPr>
          <a:xfrm>
            <a:off x="1143000" y="1524000"/>
            <a:ext cx="7391400" cy="5433392"/>
          </a:xfrm>
        </p:spPr>
        <p:txBody>
          <a:bodyPr>
            <a:normAutofit/>
          </a:bodyPr>
          <a:lstStyle/>
          <a:p>
            <a:pPr marL="388620" indent="-342900" algn="just">
              <a:buFont typeface="Wingdings" panose="05000000000000000000" pitchFamily="2" charset="2"/>
              <a:buChar char="Ø"/>
            </a:pPr>
            <a:endParaRPr lang="el-GR" sz="2000" dirty="0"/>
          </a:p>
          <a:p>
            <a:pPr marL="388620" indent="-342900" algn="just">
              <a:buFont typeface="Wingdings" panose="05000000000000000000" pitchFamily="2" charset="2"/>
              <a:buChar char="Ø"/>
            </a:pPr>
            <a:r>
              <a:rPr lang="el-GR" sz="1800" dirty="0"/>
              <a:t>Ο ΥΠΔ μπορεί να είναι εξωτερικός και να ασκεί τα καθήκοντά του, βάσει σύμβασης παροχής υπηρεσιών.</a:t>
            </a:r>
          </a:p>
          <a:p>
            <a:pPr algn="just"/>
            <a:endParaRPr lang="el-GR" sz="1800" dirty="0"/>
          </a:p>
          <a:p>
            <a:pPr marL="502920" indent="-457200" algn="just">
              <a:buFont typeface="Arial" panose="020B0604020202020204" pitchFamily="34" charset="0"/>
              <a:buChar char="•"/>
            </a:pPr>
            <a:r>
              <a:rPr lang="el-GR" sz="1800" dirty="0"/>
              <a:t>Τα καθήκοντα μπορούν να ασκούνται με τη σύσταση ομάδας από τα μέλη του </a:t>
            </a:r>
            <a:r>
              <a:rPr lang="el-GR" sz="1800" dirty="0" err="1"/>
              <a:t>παρόχου</a:t>
            </a:r>
            <a:r>
              <a:rPr lang="el-GR" sz="1800" dirty="0"/>
              <a:t> υπηρεσιών, τα οποία συνεργάζονται μεταξύ τους.</a:t>
            </a:r>
          </a:p>
          <a:p>
            <a:pPr algn="just"/>
            <a:endParaRPr lang="el-GR" sz="1800" dirty="0"/>
          </a:p>
          <a:p>
            <a:pPr marL="502920" indent="-457200" algn="just">
              <a:buFont typeface="Arial" panose="020B0604020202020204" pitchFamily="34" charset="0"/>
              <a:buChar char="•"/>
            </a:pPr>
            <a:r>
              <a:rPr lang="el-GR" sz="1800" dirty="0"/>
              <a:t>Στη σύμβαση, υπάρχει σαφής καταμερισμός των καθηκόντων της ομάδας του εξωτερικού υπευθύνου προστασίας δεδομένων και να ορίζεται ένα μόνο άτομο ως επικεφαλής επικοινωνίας και «υπεύθυνος» για κάθε πελάτη.</a:t>
            </a:r>
          </a:p>
          <a:p>
            <a:pPr algn="just"/>
            <a:endParaRPr lang="el-GR" sz="1800" dirty="0"/>
          </a:p>
          <a:p>
            <a:pPr marL="502920" indent="-457200" algn="just">
              <a:buFont typeface="Arial" panose="020B0604020202020204" pitchFamily="34" charset="0"/>
              <a:buChar char="•"/>
            </a:pPr>
            <a:r>
              <a:rPr lang="el-GR" sz="1800" dirty="0"/>
              <a:t>Για πρακτικούς λόγους, ο ΥΠΔ πρέπει να είναι εγκατεστημένος στην Κύπρο.</a:t>
            </a:r>
          </a:p>
        </p:txBody>
      </p:sp>
      <p:sp>
        <p:nvSpPr>
          <p:cNvPr id="4" name="Title 1">
            <a:extLst>
              <a:ext uri="{FF2B5EF4-FFF2-40B4-BE49-F238E27FC236}">
                <a16:creationId xmlns:a16="http://schemas.microsoft.com/office/drawing/2014/main" id="{BDB39BF5-A070-D394-8049-8E7A70AAC507}"/>
              </a:ext>
            </a:extLst>
          </p:cNvPr>
          <p:cNvSpPr txBox="1">
            <a:spLocks/>
          </p:cNvSpPr>
          <p:nvPr/>
        </p:nvSpPr>
        <p:spPr bwMode="auto">
          <a:xfrm>
            <a:off x="1160025" y="2637"/>
            <a:ext cx="7696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b" anchorCtr="0" compatLnSpc="1">
            <a:prstTxWarp prst="textNoShape">
              <a:avLst/>
            </a:prstTxWarp>
          </a:bodyPr>
          <a:lstStyle>
            <a:lvl1pPr algn="l" rtl="0" eaLnBrk="1" fontAlgn="base" hangingPunct="1">
              <a:spcBef>
                <a:spcPct val="0"/>
              </a:spcBef>
              <a:spcAft>
                <a:spcPct val="0"/>
              </a:spcAft>
              <a:defRPr sz="3600" b="1">
                <a:solidFill>
                  <a:schemeClr val="tx2"/>
                </a:solidFill>
                <a:latin typeface="Arial" panose="020B060402020202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a:lstStyle>
          <a:p>
            <a:pPr>
              <a:buClrTx/>
              <a:buSzTx/>
              <a:buFontTx/>
              <a:buNone/>
            </a:pPr>
            <a:r>
              <a:rPr lang="el-GR" sz="3200" dirty="0"/>
              <a:t>Εξωτερικός ΥΠΔ</a:t>
            </a:r>
            <a:endParaRPr lang="el-GR" kern="0" dirty="0">
              <a:latin typeface="+mn-lt"/>
            </a:endParaRPr>
          </a:p>
        </p:txBody>
      </p:sp>
      <p:sp>
        <p:nvSpPr>
          <p:cNvPr id="2" name="Slide Number Placeholder 1">
            <a:extLst>
              <a:ext uri="{FF2B5EF4-FFF2-40B4-BE49-F238E27FC236}">
                <a16:creationId xmlns:a16="http://schemas.microsoft.com/office/drawing/2014/main" id="{7DA024A5-808B-6454-8EAC-8A794A5B0F70}"/>
              </a:ext>
            </a:extLst>
          </p:cNvPr>
          <p:cNvSpPr>
            <a:spLocks noGrp="1"/>
          </p:cNvSpPr>
          <p:nvPr>
            <p:ph type="sldNum" sz="quarter" idx="12"/>
          </p:nvPr>
        </p:nvSpPr>
        <p:spPr/>
        <p:txBody>
          <a:bodyPr/>
          <a:lstStyle/>
          <a:p>
            <a:fld id="{71C6F290-D301-4864-9490-340EF11588D9}" type="slidenum">
              <a:rPr lang="el-GR" altLang="en-US" smtClean="0"/>
              <a:pPr/>
              <a:t>20</a:t>
            </a:fld>
            <a:endParaRPr lang="el-GR" altLang="en-US" dirty="0"/>
          </a:p>
        </p:txBody>
      </p:sp>
    </p:spTree>
    <p:extLst>
      <p:ext uri="{BB962C8B-B14F-4D97-AF65-F5344CB8AC3E}">
        <p14:creationId xmlns:p14="http://schemas.microsoft.com/office/powerpoint/2010/main" val="1130845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5C8C7-E661-19C4-6A66-E9930DE76C24}"/>
              </a:ext>
            </a:extLst>
          </p:cNvPr>
          <p:cNvSpPr>
            <a:spLocks noGrp="1"/>
          </p:cNvSpPr>
          <p:nvPr>
            <p:ph type="title"/>
          </p:nvPr>
        </p:nvSpPr>
        <p:spPr>
          <a:xfrm>
            <a:off x="1187624" y="-243408"/>
            <a:ext cx="7696200" cy="1295400"/>
          </a:xfrm>
        </p:spPr>
        <p:txBody>
          <a:bodyPr/>
          <a:lstStyle/>
          <a:p>
            <a:r>
              <a:rPr lang="el-GR" sz="3200" dirty="0"/>
              <a:t>Παροχή απαραίτητων πόρων</a:t>
            </a:r>
          </a:p>
        </p:txBody>
      </p:sp>
      <p:sp>
        <p:nvSpPr>
          <p:cNvPr id="3" name="Content Placeholder 2">
            <a:extLst>
              <a:ext uri="{FF2B5EF4-FFF2-40B4-BE49-F238E27FC236}">
                <a16:creationId xmlns:a16="http://schemas.microsoft.com/office/drawing/2014/main" id="{77E33E13-638E-2870-14C5-55CCE04BD080}"/>
              </a:ext>
            </a:extLst>
          </p:cNvPr>
          <p:cNvSpPr>
            <a:spLocks noGrp="1"/>
          </p:cNvSpPr>
          <p:nvPr>
            <p:ph idx="1"/>
          </p:nvPr>
        </p:nvSpPr>
        <p:spPr>
          <a:xfrm>
            <a:off x="1143000" y="1609625"/>
            <a:ext cx="7391400" cy="4411663"/>
          </a:xfrm>
        </p:spPr>
        <p:txBody>
          <a:bodyPr>
            <a:noAutofit/>
          </a:bodyPr>
          <a:lstStyle/>
          <a:p>
            <a:pPr marL="388620" indent="-342900" algn="just">
              <a:buFont typeface="Wingdings" panose="05000000000000000000" pitchFamily="2" charset="2"/>
              <a:buChar char="Ø"/>
            </a:pPr>
            <a:r>
              <a:rPr lang="el-GR" sz="1800" dirty="0">
                <a:cs typeface="Arial" panose="020B0604020202020204" pitchFamily="34" charset="0"/>
              </a:rPr>
              <a:t>Ο οργανισμός στηρίζει τον ΥΠΔ του και του παρέχει τους απαραίτητους πόρους για την άσκηση των καθηκόντων του, πρόσβαση σε δεδομένα προσωπικού χαρακτήρα και σε πράξεις επεξεργασίας.</a:t>
            </a:r>
          </a:p>
          <a:p>
            <a:pPr algn="just"/>
            <a:endParaRPr lang="el-GR" sz="1800" dirty="0">
              <a:cs typeface="Arial" panose="020B0604020202020204" pitchFamily="34" charset="0"/>
            </a:endParaRPr>
          </a:p>
          <a:p>
            <a:pPr marL="502920" indent="-457200" algn="just">
              <a:buFont typeface="Arial" panose="020B0604020202020204" pitchFamily="34" charset="0"/>
              <a:buChar char="•"/>
            </a:pPr>
            <a:r>
              <a:rPr lang="el-GR" sz="1800" dirty="0">
                <a:cs typeface="Arial" panose="020B0604020202020204" pitchFamily="34" charset="0"/>
              </a:rPr>
              <a:t>Ενεργή στήριξη από τα ανώτερα διοικητικά στελέχη.</a:t>
            </a:r>
          </a:p>
          <a:p>
            <a:pPr marL="502920" indent="-457200" algn="just">
              <a:buFont typeface="Arial" panose="020B0604020202020204" pitchFamily="34" charset="0"/>
              <a:buChar char="•"/>
            </a:pPr>
            <a:r>
              <a:rPr lang="el-GR" sz="1800" dirty="0">
                <a:cs typeface="Arial" panose="020B0604020202020204" pitchFamily="34" charset="0"/>
              </a:rPr>
              <a:t>Επάρκεια χρόνου για την επιτέλεση των καθηκόντων του.</a:t>
            </a:r>
          </a:p>
          <a:p>
            <a:pPr marL="502920" indent="-457200" algn="just">
              <a:buFont typeface="Arial" panose="020B0604020202020204" pitchFamily="34" charset="0"/>
              <a:buChar char="•"/>
            </a:pPr>
            <a:r>
              <a:rPr lang="el-GR" sz="1800" dirty="0">
                <a:cs typeface="Arial" panose="020B0604020202020204" pitchFamily="34" charset="0"/>
              </a:rPr>
              <a:t>Οικονομικοί πόροι, υποδομές, προσωπικό.</a:t>
            </a:r>
          </a:p>
          <a:p>
            <a:pPr marL="502920" indent="-457200" algn="just">
              <a:buFont typeface="Arial" panose="020B0604020202020204" pitchFamily="34" charset="0"/>
              <a:buChar char="•"/>
            </a:pPr>
            <a:r>
              <a:rPr lang="el-GR" sz="1800" dirty="0">
                <a:cs typeface="Arial" panose="020B0604020202020204" pitchFamily="34" charset="0"/>
              </a:rPr>
              <a:t>Επίσημη ανακοίνωση του ορισμού του ΥΠΔ σε όλο το προσωπικό.</a:t>
            </a:r>
          </a:p>
          <a:p>
            <a:pPr marL="502920" indent="-457200" algn="just">
              <a:buFont typeface="Arial" panose="020B0604020202020204" pitchFamily="34" charset="0"/>
              <a:buChar char="•"/>
            </a:pPr>
            <a:r>
              <a:rPr lang="el-GR" sz="1800" dirty="0">
                <a:cs typeface="Arial" panose="020B0604020202020204" pitchFamily="34" charset="0"/>
              </a:rPr>
              <a:t>Πρόσβαση σε άλλα τμήματα του οργανισμού, για συνδρομή και πληροφόρηση από αυτά.</a:t>
            </a:r>
          </a:p>
          <a:p>
            <a:pPr marL="502920" indent="-457200" algn="just">
              <a:buFont typeface="Arial" panose="020B0604020202020204" pitchFamily="34" charset="0"/>
              <a:buChar char="•"/>
            </a:pPr>
            <a:r>
              <a:rPr lang="el-GR" sz="1800" dirty="0">
                <a:cs typeface="Arial" panose="020B0604020202020204" pitchFamily="34" charset="0"/>
              </a:rPr>
              <a:t>Συνεχής κατάρτιση.</a:t>
            </a:r>
          </a:p>
        </p:txBody>
      </p:sp>
      <p:sp>
        <p:nvSpPr>
          <p:cNvPr id="4" name="Slide Number Placeholder 3">
            <a:extLst>
              <a:ext uri="{FF2B5EF4-FFF2-40B4-BE49-F238E27FC236}">
                <a16:creationId xmlns:a16="http://schemas.microsoft.com/office/drawing/2014/main" id="{3E29E068-7413-AB22-7FBC-A25232C9F55F}"/>
              </a:ext>
            </a:extLst>
          </p:cNvPr>
          <p:cNvSpPr>
            <a:spLocks noGrp="1"/>
          </p:cNvSpPr>
          <p:nvPr>
            <p:ph type="sldNum" sz="quarter" idx="12"/>
          </p:nvPr>
        </p:nvSpPr>
        <p:spPr/>
        <p:txBody>
          <a:bodyPr/>
          <a:lstStyle/>
          <a:p>
            <a:fld id="{71C6F290-D301-4864-9490-340EF11588D9}" type="slidenum">
              <a:rPr lang="el-GR" altLang="en-US" smtClean="0"/>
              <a:pPr/>
              <a:t>21</a:t>
            </a:fld>
            <a:endParaRPr lang="el-GR" altLang="en-US" dirty="0"/>
          </a:p>
        </p:txBody>
      </p:sp>
    </p:spTree>
    <p:extLst>
      <p:ext uri="{BB962C8B-B14F-4D97-AF65-F5344CB8AC3E}">
        <p14:creationId xmlns:p14="http://schemas.microsoft.com/office/powerpoint/2010/main" val="1706171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BF7E1A-4726-4A4D-936E-1547410B3991}"/>
              </a:ext>
            </a:extLst>
          </p:cNvPr>
          <p:cNvSpPr>
            <a:spLocks noGrp="1"/>
          </p:cNvSpPr>
          <p:nvPr>
            <p:ph type="title"/>
          </p:nvPr>
        </p:nvSpPr>
        <p:spPr>
          <a:xfrm>
            <a:off x="971600" y="764704"/>
            <a:ext cx="7984232" cy="1440160"/>
          </a:xfrm>
        </p:spPr>
        <p:txBody>
          <a:bodyPr rtlCol="0"/>
          <a:lstStyle/>
          <a:p>
            <a:pPr rtl="0"/>
            <a:r>
              <a:rPr lang="el-GR" sz="3200" dirty="0">
                <a:solidFill>
                  <a:srgbClr val="330066"/>
                </a:solidFill>
                <a:latin typeface="Arial" panose="020B0604020202020204" pitchFamily="34" charset="0"/>
                <a:cs typeface="Arial" panose="020B0604020202020204" pitchFamily="34" charset="0"/>
              </a:rPr>
              <a:t>Θέματα για τα οποία </a:t>
            </a:r>
            <a:br>
              <a:rPr lang="el-GR" sz="3200" dirty="0">
                <a:solidFill>
                  <a:srgbClr val="330066"/>
                </a:solidFill>
                <a:latin typeface="Arial" panose="020B0604020202020204" pitchFamily="34" charset="0"/>
                <a:cs typeface="Arial" panose="020B0604020202020204" pitchFamily="34" charset="0"/>
              </a:rPr>
            </a:br>
            <a:r>
              <a:rPr lang="el-GR" sz="3200" dirty="0">
                <a:solidFill>
                  <a:srgbClr val="330066"/>
                </a:solidFill>
                <a:latin typeface="Arial" panose="020B0604020202020204" pitchFamily="34" charset="0"/>
                <a:cs typeface="Arial" panose="020B0604020202020204" pitchFamily="34" charset="0"/>
              </a:rPr>
              <a:t>υποβάλλονται παράπονα </a:t>
            </a:r>
            <a:br>
              <a:rPr lang="el-GR" sz="3200" dirty="0">
                <a:solidFill>
                  <a:srgbClr val="330066"/>
                </a:solidFill>
                <a:latin typeface="Arial" panose="020B0604020202020204" pitchFamily="34" charset="0"/>
                <a:cs typeface="Arial" panose="020B0604020202020204" pitchFamily="34" charset="0"/>
              </a:rPr>
            </a:br>
            <a:r>
              <a:rPr lang="el-GR" sz="3200" dirty="0">
                <a:solidFill>
                  <a:srgbClr val="330066"/>
                </a:solidFill>
                <a:latin typeface="Arial" panose="020B0604020202020204" pitchFamily="34" charset="0"/>
                <a:cs typeface="Arial" panose="020B0604020202020204" pitchFamily="34" charset="0"/>
              </a:rPr>
              <a:t>στο Γραφείο μου σε σχέση με τον ΥΠΔ</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57D24D5D-0235-41C0-B7A5-8534D08ABD25}"/>
              </a:ext>
            </a:extLst>
          </p:cNvPr>
          <p:cNvSpPr>
            <a:spLocks noGrp="1"/>
          </p:cNvSpPr>
          <p:nvPr>
            <p:ph idx="1"/>
          </p:nvPr>
        </p:nvSpPr>
        <p:spPr>
          <a:xfrm>
            <a:off x="1143000" y="2329705"/>
            <a:ext cx="7391400" cy="4411663"/>
          </a:xfrm>
        </p:spPr>
        <p:txBody>
          <a:bodyPr rtlCol="0">
            <a:normAutofit/>
          </a:bodyPr>
          <a:lstStyle/>
          <a:p>
            <a:pPr marL="388620" indent="-342900" algn="just">
              <a:buFont typeface="Arial" panose="020B0604020202020204" pitchFamily="34" charset="0"/>
              <a:buChar char="•"/>
            </a:pPr>
            <a:r>
              <a:rPr lang="el-GR" sz="1800" dirty="0">
                <a:solidFill>
                  <a:schemeClr val="tx1"/>
                </a:solidFill>
                <a:latin typeface="Arial" panose="020B0604020202020204" pitchFamily="34" charset="0"/>
                <a:ea typeface="Calibri" panose="020F0502020204030204" pitchFamily="34" charset="0"/>
              </a:rPr>
              <a:t>Τ</a:t>
            </a:r>
            <a:r>
              <a:rPr lang="el-GR" sz="1800" dirty="0">
                <a:solidFill>
                  <a:schemeClr val="tx1"/>
                </a:solidFill>
                <a:effectLst/>
                <a:latin typeface="Arial" panose="020B0604020202020204" pitchFamily="34" charset="0"/>
                <a:ea typeface="Calibri" panose="020F0502020204030204" pitchFamily="34" charset="0"/>
              </a:rPr>
              <a:t>α αιτήματα άσκησης δικαιωμάτων δεν ικανοποιούνται εντός του χρονικού περιθωρίου που προβλέπει ο νόμος (ένα μήνα) ή αν δεν δίνεται επαρκής απάντηση (Άρθρο 12(3) ΓΚΠΔ).</a:t>
            </a:r>
          </a:p>
          <a:p>
            <a:pPr marL="38862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Η μη ανάρτηση στοιχείων επικοινωνίας Υπεύθυνου Προστασίας Δεδομένων. </a:t>
            </a:r>
          </a:p>
          <a:p>
            <a:pPr marL="388620" indent="-342900" algn="just">
              <a:buFont typeface="Arial" panose="020B0604020202020204" pitchFamily="34" charset="0"/>
              <a:buChar char="•"/>
            </a:pPr>
            <a:endParaRPr lang="en-US" sz="18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Η απουσία ή η ανεπαρκής πολιτική προστασίας δεδομένων.</a:t>
            </a:r>
          </a:p>
          <a:p>
            <a:pPr algn="just"/>
            <a:endParaRPr lang="el-GR" sz="1800" dirty="0">
              <a:solidFill>
                <a:schemeClr val="tx1"/>
              </a:solidFill>
              <a:effectLst/>
              <a:latin typeface="Arial" panose="020B0604020202020204" pitchFamily="34" charset="0"/>
              <a:ea typeface="Calibri" panose="020F0502020204030204" pitchFamily="34" charset="0"/>
            </a:endParaRPr>
          </a:p>
          <a:p>
            <a:pPr marL="388620" indent="-342900" algn="just">
              <a:buFont typeface="Arial" panose="020B0604020202020204" pitchFamily="34" charset="0"/>
              <a:buChar char="•"/>
            </a:pPr>
            <a:r>
              <a:rPr lang="el-GR" sz="1800" dirty="0">
                <a:solidFill>
                  <a:schemeClr val="tx1"/>
                </a:solidFill>
                <a:effectLst/>
                <a:latin typeface="Arial" panose="020B0604020202020204" pitchFamily="34" charset="0"/>
                <a:ea typeface="Calibri" panose="020F0502020204030204" pitchFamily="34" charset="0"/>
              </a:rPr>
              <a:t>Η μη διενέργεια Εκτίμησης Αντικτύπου όταν υπάρχει υψηλός κίνδυνος για τα δικαιώματα και τις ελευθερίες των φυσικών προσώπων.</a:t>
            </a:r>
          </a:p>
        </p:txBody>
      </p:sp>
      <p:sp>
        <p:nvSpPr>
          <p:cNvPr id="4" name="Slide Number Placeholder 3">
            <a:extLst>
              <a:ext uri="{FF2B5EF4-FFF2-40B4-BE49-F238E27FC236}">
                <a16:creationId xmlns:a16="http://schemas.microsoft.com/office/drawing/2014/main" id="{E6629AD9-F2E8-D5D6-8B96-3B08F598BF67}"/>
              </a:ext>
            </a:extLst>
          </p:cNvPr>
          <p:cNvSpPr>
            <a:spLocks noGrp="1"/>
          </p:cNvSpPr>
          <p:nvPr>
            <p:ph type="sldNum" sz="quarter" idx="12"/>
          </p:nvPr>
        </p:nvSpPr>
        <p:spPr/>
        <p:txBody>
          <a:bodyPr/>
          <a:lstStyle/>
          <a:p>
            <a:fld id="{71C6F290-D301-4864-9490-340EF11588D9}" type="slidenum">
              <a:rPr lang="el-GR" altLang="en-US" smtClean="0"/>
              <a:pPr/>
              <a:t>22</a:t>
            </a:fld>
            <a:endParaRPr lang="el-GR" altLang="en-US" dirty="0"/>
          </a:p>
        </p:txBody>
      </p:sp>
    </p:spTree>
    <p:extLst>
      <p:ext uri="{BB962C8B-B14F-4D97-AF65-F5344CB8AC3E}">
        <p14:creationId xmlns:p14="http://schemas.microsoft.com/office/powerpoint/2010/main" val="857171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B4EE5-F2D3-485E-FBAC-24174A0B8145}"/>
              </a:ext>
            </a:extLst>
          </p:cNvPr>
          <p:cNvSpPr>
            <a:spLocks noGrp="1"/>
          </p:cNvSpPr>
          <p:nvPr>
            <p:ph type="title"/>
          </p:nvPr>
        </p:nvSpPr>
        <p:spPr>
          <a:xfrm>
            <a:off x="1147287" y="261392"/>
            <a:ext cx="7696200" cy="1223392"/>
          </a:xfrm>
        </p:spPr>
        <p:txBody>
          <a:bodyPr/>
          <a:lstStyle/>
          <a:p>
            <a:r>
              <a:rPr lang="el-GR" sz="3200" dirty="0">
                <a:latin typeface="+mn-lt"/>
              </a:rPr>
              <a:t>Δράσεις του Γραφείου</a:t>
            </a:r>
          </a:p>
        </p:txBody>
      </p:sp>
      <p:sp>
        <p:nvSpPr>
          <p:cNvPr id="3" name="Content Placeholder 2">
            <a:extLst>
              <a:ext uri="{FF2B5EF4-FFF2-40B4-BE49-F238E27FC236}">
                <a16:creationId xmlns:a16="http://schemas.microsoft.com/office/drawing/2014/main" id="{F248F6A0-0E2F-659C-FA2D-215F00DE3EC6}"/>
              </a:ext>
            </a:extLst>
          </p:cNvPr>
          <p:cNvSpPr>
            <a:spLocks noGrp="1"/>
          </p:cNvSpPr>
          <p:nvPr>
            <p:ph idx="1"/>
          </p:nvPr>
        </p:nvSpPr>
        <p:spPr>
          <a:xfrm>
            <a:off x="1143000" y="1844824"/>
            <a:ext cx="7391400" cy="4968552"/>
          </a:xfrm>
        </p:spPr>
        <p:txBody>
          <a:bodyPr>
            <a:normAutofit fontScale="77500" lnSpcReduction="20000"/>
          </a:bodyPr>
          <a:lstStyle/>
          <a:p>
            <a:pPr marL="388620" indent="-342900" algn="just">
              <a:buFont typeface="Arial" panose="020B0604020202020204" pitchFamily="34" charset="0"/>
              <a:buChar char="•"/>
            </a:pPr>
            <a:r>
              <a:rPr lang="el-GR" sz="2100" dirty="0">
                <a:latin typeface="+mn-lt"/>
              </a:rPr>
              <a:t>Συντονισμένη δράση Ευρωπαϊκού Συμβουλίου Προστασίας Δεδομένων σχετικά με τον ρόλο των ΥΠΔ (</a:t>
            </a:r>
            <a:r>
              <a:rPr lang="el-GR" sz="2100" b="1" dirty="0">
                <a:latin typeface="+mn-lt"/>
              </a:rPr>
              <a:t>2023</a:t>
            </a:r>
            <a:r>
              <a:rPr lang="el-GR" sz="2100" dirty="0">
                <a:latin typeface="+mn-lt"/>
              </a:rPr>
              <a:t>).</a:t>
            </a:r>
          </a:p>
          <a:p>
            <a:pPr marL="1035050" lvl="1" indent="-342900" algn="just">
              <a:buFont typeface="Arial" panose="020B0604020202020204" pitchFamily="34" charset="0"/>
              <a:buChar char="•"/>
            </a:pPr>
            <a:r>
              <a:rPr lang="el-GR" sz="1800" dirty="0">
                <a:latin typeface="+mn-lt"/>
              </a:rPr>
              <a:t>Συμπληρώθηκαν 316 ερωτηματολόγια από τον Δημόσιο (43) και Ιδιωτικό Τομέα (273).</a:t>
            </a:r>
            <a:endParaRPr lang="el-GR" sz="2100" dirty="0">
              <a:latin typeface="+mn-lt"/>
            </a:endParaRPr>
          </a:p>
          <a:p>
            <a:pPr marL="388620" indent="-342900" algn="just">
              <a:buFont typeface="Arial" panose="020B0604020202020204" pitchFamily="34" charset="0"/>
              <a:buChar char="•"/>
            </a:pPr>
            <a:r>
              <a:rPr lang="el-GR" sz="2100" dirty="0">
                <a:latin typeface="+mn-lt"/>
              </a:rPr>
              <a:t>Εκπαίδευση στους ΥΠΔ του Δημοσίου Τομέα, υπό τη μορφή σεμιναρίου, σχετικά με τον ΓΚΠΔ (</a:t>
            </a:r>
            <a:r>
              <a:rPr lang="el-GR" sz="2100" b="1" dirty="0">
                <a:latin typeface="+mn-lt"/>
              </a:rPr>
              <a:t>2022</a:t>
            </a:r>
            <a:r>
              <a:rPr lang="el-GR" sz="2100" dirty="0">
                <a:latin typeface="+mn-lt"/>
              </a:rPr>
              <a:t>).</a:t>
            </a:r>
          </a:p>
          <a:p>
            <a:pPr marL="388620" indent="-342900" algn="just">
              <a:buFont typeface="Arial" panose="020B0604020202020204" pitchFamily="34" charset="0"/>
              <a:buChar char="•"/>
            </a:pPr>
            <a:endParaRPr lang="el-GR" sz="2100" dirty="0">
              <a:latin typeface="+mn-lt"/>
            </a:endParaRPr>
          </a:p>
          <a:p>
            <a:pPr marL="388620" indent="-342900" algn="just">
              <a:buFont typeface="Arial" panose="020B0604020202020204" pitchFamily="34" charset="0"/>
              <a:buChar char="•"/>
            </a:pPr>
            <a:r>
              <a:rPr lang="el-GR" sz="2100" dirty="0">
                <a:latin typeface="+mn-lt"/>
              </a:rPr>
              <a:t>Δύο σεμινάρια / παρουσιάσεις σε Προϊσταμένους και Διευθυντές της Βουλής των Αντιπροσώπων, Υπουργείων, Τμημάτων, Υπηρεσιών (</a:t>
            </a:r>
            <a:r>
              <a:rPr lang="el-GR" sz="2100" b="1" dirty="0">
                <a:latin typeface="+mn-lt"/>
              </a:rPr>
              <a:t>2022</a:t>
            </a:r>
            <a:r>
              <a:rPr lang="el-GR" sz="2100" dirty="0">
                <a:latin typeface="+mn-lt"/>
              </a:rPr>
              <a:t>).</a:t>
            </a:r>
          </a:p>
          <a:p>
            <a:pPr marL="388620" indent="-342900" algn="just">
              <a:buFont typeface="Arial" panose="020B0604020202020204" pitchFamily="34" charset="0"/>
              <a:buChar char="•"/>
            </a:pPr>
            <a:endParaRPr lang="el-GR" sz="2100" dirty="0">
              <a:latin typeface="+mn-lt"/>
            </a:endParaRPr>
          </a:p>
          <a:p>
            <a:pPr marL="388620" indent="-342900" algn="just">
              <a:buFont typeface="Arial" panose="020B0604020202020204" pitchFamily="34" charset="0"/>
              <a:buChar char="•"/>
            </a:pPr>
            <a:r>
              <a:rPr lang="el-GR" sz="2100" dirty="0">
                <a:latin typeface="+mn-lt"/>
              </a:rPr>
              <a:t>Διενέργεια ελέγχων στον Ιδιωτικό Τομέα (σε υπεραγορές, ασφαλιστικές εταιρείες, ιδιωτικά νοσοκομεία), που μεταξύ άλλων αφορούσαν στον ρόλο του ΥΠΔ (</a:t>
            </a:r>
            <a:r>
              <a:rPr lang="el-GR" sz="2100" b="1" dirty="0">
                <a:latin typeface="+mn-lt"/>
              </a:rPr>
              <a:t>2020</a:t>
            </a:r>
            <a:r>
              <a:rPr lang="el-GR" sz="2100" dirty="0">
                <a:latin typeface="+mn-lt"/>
              </a:rPr>
              <a:t>).</a:t>
            </a:r>
          </a:p>
          <a:p>
            <a:pPr marL="388620" indent="-342900" algn="just">
              <a:buFont typeface="Arial" panose="020B0604020202020204" pitchFamily="34" charset="0"/>
              <a:buChar char="•"/>
            </a:pPr>
            <a:endParaRPr lang="el-GR" sz="2100" dirty="0">
              <a:latin typeface="+mn-lt"/>
            </a:endParaRPr>
          </a:p>
          <a:p>
            <a:pPr marL="388620" indent="-342900" algn="just">
              <a:buFont typeface="Arial" panose="020B0604020202020204" pitchFamily="34" charset="0"/>
              <a:buChar char="•"/>
            </a:pPr>
            <a:r>
              <a:rPr lang="el-GR" sz="2100" dirty="0">
                <a:latin typeface="+mn-lt"/>
              </a:rPr>
              <a:t>Διενέργεια ελέγχων στον Δημόσιο Τομέα (σε Τμήματα, Υπηρεσίες, Οντότητες Δημοσίου Δικαίου, Δημόσια Αυτοδιοίκηση), που αφορούσαν κυρίως στον ρόλο και στα καθήκοντα του ΥΠΔ (</a:t>
            </a:r>
            <a:r>
              <a:rPr lang="el-GR" sz="2100" b="1" dirty="0">
                <a:latin typeface="+mn-lt"/>
              </a:rPr>
              <a:t>2019</a:t>
            </a:r>
            <a:r>
              <a:rPr lang="el-GR" sz="2100" dirty="0">
                <a:latin typeface="+mn-lt"/>
              </a:rPr>
              <a:t>).</a:t>
            </a:r>
          </a:p>
          <a:p>
            <a:pPr marL="388620" indent="-342900" algn="just">
              <a:buFont typeface="Arial" panose="020B0604020202020204" pitchFamily="34" charset="0"/>
              <a:buChar char="•"/>
            </a:pPr>
            <a:endParaRPr lang="el-GR" sz="2100" dirty="0">
              <a:latin typeface="+mn-lt"/>
            </a:endParaRPr>
          </a:p>
          <a:p>
            <a:pPr marL="388620" indent="-342900" algn="just">
              <a:buFont typeface="Arial" panose="020B0604020202020204" pitchFamily="34" charset="0"/>
              <a:buChar char="•"/>
            </a:pPr>
            <a:r>
              <a:rPr lang="el-GR" sz="2100" dirty="0">
                <a:latin typeface="+mn-lt"/>
              </a:rPr>
              <a:t>Τήρηση των στοιχείων επικοινωνίας 220 ΥΠΔ Δημοσίου και ευρύτερου Δημοσίου Τομέα, στη βάση δεδομένων του Γραφείου μου.</a:t>
            </a:r>
          </a:p>
          <a:p>
            <a:pPr marL="388620" indent="-342900" algn="just">
              <a:buFont typeface="Arial" panose="020B0604020202020204" pitchFamily="34" charset="0"/>
              <a:buChar char="•"/>
            </a:pPr>
            <a:endParaRPr lang="en-US" sz="2100" dirty="0">
              <a:latin typeface="+mn-lt"/>
            </a:endParaRPr>
          </a:p>
          <a:p>
            <a:pPr algn="just"/>
            <a:endParaRPr lang="en-US" sz="2100" dirty="0">
              <a:latin typeface="+mn-lt"/>
            </a:endParaRPr>
          </a:p>
          <a:p>
            <a:pPr algn="just"/>
            <a:endParaRPr lang="el-GR" sz="2100" dirty="0">
              <a:latin typeface="+mn-lt"/>
            </a:endParaRPr>
          </a:p>
          <a:p>
            <a:pPr algn="just"/>
            <a:endParaRPr lang="el-GR" sz="2100" dirty="0">
              <a:latin typeface="+mn-lt"/>
            </a:endParaRPr>
          </a:p>
          <a:p>
            <a:pPr algn="just"/>
            <a:endParaRPr lang="el-GR" sz="2100" dirty="0">
              <a:latin typeface="+mn-lt"/>
            </a:endParaRPr>
          </a:p>
          <a:p>
            <a:pPr algn="just"/>
            <a:endParaRPr lang="el-GR" sz="2100" dirty="0">
              <a:latin typeface="+mn-lt"/>
            </a:endParaRPr>
          </a:p>
          <a:p>
            <a:pPr algn="just"/>
            <a:endParaRPr lang="el-GR" sz="2100" dirty="0">
              <a:latin typeface="+mn-lt"/>
            </a:endParaRPr>
          </a:p>
        </p:txBody>
      </p:sp>
      <p:sp>
        <p:nvSpPr>
          <p:cNvPr id="4" name="Slide Number Placeholder 3">
            <a:extLst>
              <a:ext uri="{FF2B5EF4-FFF2-40B4-BE49-F238E27FC236}">
                <a16:creationId xmlns:a16="http://schemas.microsoft.com/office/drawing/2014/main" id="{29AD882D-3454-3BF6-F5AC-EED2B185243C}"/>
              </a:ext>
            </a:extLst>
          </p:cNvPr>
          <p:cNvSpPr>
            <a:spLocks noGrp="1"/>
          </p:cNvSpPr>
          <p:nvPr>
            <p:ph type="sldNum" sz="quarter" idx="12"/>
          </p:nvPr>
        </p:nvSpPr>
        <p:spPr/>
        <p:txBody>
          <a:bodyPr/>
          <a:lstStyle/>
          <a:p>
            <a:fld id="{71C6F290-D301-4864-9490-340EF11588D9}" type="slidenum">
              <a:rPr lang="el-GR" altLang="en-US" smtClean="0"/>
              <a:pPr/>
              <a:t>23</a:t>
            </a:fld>
            <a:endParaRPr lang="el-GR" altLang="en-US" dirty="0"/>
          </a:p>
        </p:txBody>
      </p:sp>
    </p:spTree>
    <p:extLst>
      <p:ext uri="{BB962C8B-B14F-4D97-AF65-F5344CB8AC3E}">
        <p14:creationId xmlns:p14="http://schemas.microsoft.com/office/powerpoint/2010/main" val="1225412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2F97-5286-034C-5E3C-86A4CAD782B9}"/>
              </a:ext>
            </a:extLst>
          </p:cNvPr>
          <p:cNvSpPr>
            <a:spLocks noGrp="1"/>
          </p:cNvSpPr>
          <p:nvPr>
            <p:ph type="title"/>
          </p:nvPr>
        </p:nvSpPr>
        <p:spPr>
          <a:xfrm>
            <a:off x="755576" y="2434431"/>
            <a:ext cx="7696200" cy="1295400"/>
          </a:xfrm>
        </p:spPr>
        <p:txBody>
          <a:bodyPr/>
          <a:lstStyle/>
          <a:p>
            <a:r>
              <a:rPr lang="el-GR" sz="3200" b="1" dirty="0">
                <a:solidFill>
                  <a:srgbClr val="330066"/>
                </a:solidFill>
                <a:latin typeface="Arial" panose="020B0604020202020204" pitchFamily="34" charset="0"/>
                <a:cs typeface="Arial" panose="020B0604020202020204" pitchFamily="34" charset="0"/>
              </a:rPr>
              <a:t>Ευχαριστώ για την προσοχή σας!</a:t>
            </a:r>
            <a:endParaRPr lang="el-GR" sz="3200" dirty="0">
              <a:solidFill>
                <a:srgbClr val="330066"/>
              </a:solidFill>
            </a:endParaRPr>
          </a:p>
        </p:txBody>
      </p:sp>
      <p:sp>
        <p:nvSpPr>
          <p:cNvPr id="3" name="Slide Number Placeholder 2">
            <a:extLst>
              <a:ext uri="{FF2B5EF4-FFF2-40B4-BE49-F238E27FC236}">
                <a16:creationId xmlns:a16="http://schemas.microsoft.com/office/drawing/2014/main" id="{BD4C1995-6592-AFBC-9CB0-3052B7795C0A}"/>
              </a:ext>
            </a:extLst>
          </p:cNvPr>
          <p:cNvSpPr>
            <a:spLocks noGrp="1"/>
          </p:cNvSpPr>
          <p:nvPr>
            <p:ph type="sldNum" sz="quarter" idx="12"/>
          </p:nvPr>
        </p:nvSpPr>
        <p:spPr/>
        <p:txBody>
          <a:bodyPr/>
          <a:lstStyle/>
          <a:p>
            <a:fld id="{71C6F290-D301-4864-9490-340EF11588D9}" type="slidenum">
              <a:rPr lang="el-GR" altLang="en-US" smtClean="0"/>
              <a:pPr/>
              <a:t>24</a:t>
            </a:fld>
            <a:endParaRPr lang="el-GR" altLang="en-US" dirty="0"/>
          </a:p>
        </p:txBody>
      </p:sp>
    </p:spTree>
    <p:extLst>
      <p:ext uri="{BB962C8B-B14F-4D97-AF65-F5344CB8AC3E}">
        <p14:creationId xmlns:p14="http://schemas.microsoft.com/office/powerpoint/2010/main" val="647144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72CED-A45C-3486-93DF-BD01454DA3E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2FAFAF-1D31-48EE-F038-6163FDF2BD9A}"/>
              </a:ext>
            </a:extLst>
          </p:cNvPr>
          <p:cNvSpPr>
            <a:spLocks noGrp="1"/>
          </p:cNvSpPr>
          <p:nvPr>
            <p:ph idx="1"/>
          </p:nvPr>
        </p:nvSpPr>
        <p:spPr>
          <a:xfrm>
            <a:off x="450736" y="1124744"/>
            <a:ext cx="4149080" cy="4411663"/>
          </a:xfrm>
        </p:spPr>
        <p:txBody>
          <a:bodyPr>
            <a:normAutofit/>
          </a:bodyPr>
          <a:lstStyle/>
          <a:p>
            <a:pPr marL="0" indent="0">
              <a:buNone/>
            </a:pPr>
            <a:r>
              <a:rPr lang="el-GR" sz="1800" b="1" dirty="0">
                <a:solidFill>
                  <a:srgbClr val="330066"/>
                </a:solidFill>
                <a:latin typeface="Arial" panose="020B0604020202020204" pitchFamily="34" charset="0"/>
                <a:cs typeface="Arial" panose="020B0604020202020204" pitchFamily="34" charset="0"/>
              </a:rPr>
              <a:t>Γραφείο Επιτρόπου Προστασίας</a:t>
            </a:r>
          </a:p>
          <a:p>
            <a:pPr marL="0" indent="0">
              <a:buNone/>
            </a:pPr>
            <a:r>
              <a:rPr lang="el-GR" sz="1800" b="1" dirty="0">
                <a:solidFill>
                  <a:srgbClr val="330066"/>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1800" dirty="0">
              <a:solidFill>
                <a:srgbClr val="330066"/>
              </a:solidFill>
              <a:latin typeface="Arial" panose="020B0604020202020204" pitchFamily="34" charset="0"/>
              <a:cs typeface="Arial" panose="020B0604020202020204" pitchFamily="34" charset="0"/>
            </a:endParaRPr>
          </a:p>
          <a:p>
            <a:pPr marL="0" indent="0">
              <a:buNone/>
            </a:pPr>
            <a:r>
              <a:rPr lang="el-GR" sz="1800" dirty="0">
                <a:solidFill>
                  <a:srgbClr val="330066"/>
                </a:solidFill>
                <a:latin typeface="Arial" panose="020B0604020202020204" pitchFamily="34" charset="0"/>
                <a:cs typeface="Arial" panose="020B0604020202020204" pitchFamily="34" charset="0"/>
              </a:rPr>
              <a:t>Κυπράνορος 15, 1061 Λευκωσία</a:t>
            </a:r>
          </a:p>
          <a:p>
            <a:pPr marL="0" indent="0">
              <a:buNone/>
            </a:pPr>
            <a:r>
              <a:rPr lang="el-GR" sz="1800" dirty="0">
                <a:solidFill>
                  <a:srgbClr val="330066"/>
                </a:solidFill>
                <a:latin typeface="Arial" panose="020B0604020202020204" pitchFamily="34" charset="0"/>
                <a:cs typeface="Arial" panose="020B0604020202020204" pitchFamily="34" charset="0"/>
              </a:rPr>
              <a:t>Τ.Θ. 23378, 1682 Λευκωσία</a:t>
            </a:r>
          </a:p>
          <a:p>
            <a:pPr marL="0" indent="0">
              <a:buNone/>
            </a:pPr>
            <a:endParaRPr lang="el-GR" sz="1800" dirty="0">
              <a:solidFill>
                <a:srgbClr val="330066"/>
              </a:solidFill>
              <a:latin typeface="Arial" panose="020B0604020202020204" pitchFamily="34" charset="0"/>
              <a:cs typeface="Arial" panose="020B0604020202020204" pitchFamily="34" charset="0"/>
            </a:endParaRPr>
          </a:p>
          <a:p>
            <a:pPr marL="0" indent="0">
              <a:buNone/>
            </a:pPr>
            <a:r>
              <a:rPr lang="el-GR" sz="1800" dirty="0" err="1">
                <a:solidFill>
                  <a:srgbClr val="330066"/>
                </a:solidFill>
                <a:latin typeface="Arial" panose="020B0604020202020204" pitchFamily="34" charset="0"/>
                <a:cs typeface="Arial" panose="020B0604020202020204" pitchFamily="34" charset="0"/>
              </a:rPr>
              <a:t>Τηλ</a:t>
            </a:r>
            <a:r>
              <a:rPr lang="el-GR" sz="1800" dirty="0">
                <a:solidFill>
                  <a:srgbClr val="330066"/>
                </a:solidFill>
                <a:latin typeface="Arial" panose="020B0604020202020204" pitchFamily="34" charset="0"/>
                <a:cs typeface="Arial" panose="020B0604020202020204" pitchFamily="34" charset="0"/>
              </a:rPr>
              <a:t>.: 22818456, Φαξ: 22304565</a:t>
            </a:r>
          </a:p>
          <a:p>
            <a:pPr marL="0" indent="0">
              <a:buNone/>
            </a:pPr>
            <a:r>
              <a:rPr lang="el-GR" sz="1800" dirty="0">
                <a:solidFill>
                  <a:srgbClr val="330066"/>
                </a:solidFill>
                <a:latin typeface="Arial" panose="020B0604020202020204" pitchFamily="34" charset="0"/>
                <a:cs typeface="Arial" panose="020B0604020202020204" pitchFamily="34" charset="0"/>
              </a:rPr>
              <a:t>E-</a:t>
            </a:r>
            <a:r>
              <a:rPr lang="el-GR" sz="1800" dirty="0" err="1">
                <a:solidFill>
                  <a:srgbClr val="330066"/>
                </a:solidFill>
                <a:latin typeface="Arial" panose="020B0604020202020204" pitchFamily="34" charset="0"/>
                <a:cs typeface="Arial" panose="020B0604020202020204" pitchFamily="34" charset="0"/>
              </a:rPr>
              <a:t>mail</a:t>
            </a:r>
            <a:r>
              <a:rPr lang="el-GR" sz="1800" dirty="0">
                <a:solidFill>
                  <a:srgbClr val="330066"/>
                </a:solidFill>
                <a:latin typeface="Arial" panose="020B0604020202020204" pitchFamily="34" charset="0"/>
                <a:cs typeface="Arial" panose="020B0604020202020204" pitchFamily="34" charset="0"/>
              </a:rPr>
              <a:t>: </a:t>
            </a:r>
            <a:r>
              <a:rPr lang="el-GR" sz="1800" u="sng" dirty="0">
                <a:solidFill>
                  <a:srgbClr val="330066"/>
                </a:solidFill>
                <a:latin typeface="Arial" panose="020B0604020202020204" pitchFamily="34" charset="0"/>
                <a:cs typeface="Arial" panose="020B0604020202020204" pitchFamily="34" charset="0"/>
              </a:rPr>
              <a:t>commissioner@dataprotection.gov.cy</a:t>
            </a:r>
          </a:p>
          <a:p>
            <a:pPr marL="0" indent="0">
              <a:buNone/>
            </a:pPr>
            <a:endParaRPr lang="el-GR" sz="1800" dirty="0">
              <a:solidFill>
                <a:srgbClr val="330066"/>
              </a:solidFill>
              <a:latin typeface="Arial" panose="020B0604020202020204" pitchFamily="34" charset="0"/>
              <a:cs typeface="Arial" panose="020B0604020202020204" pitchFamily="34" charset="0"/>
            </a:endParaRPr>
          </a:p>
          <a:p>
            <a:pPr marL="0" indent="0">
              <a:buNone/>
            </a:pPr>
            <a:r>
              <a:rPr lang="el-GR" sz="1800" dirty="0">
                <a:solidFill>
                  <a:srgbClr val="330066"/>
                </a:solidFill>
                <a:latin typeface="Arial" panose="020B0604020202020204" pitchFamily="34" charset="0"/>
                <a:cs typeface="Arial" panose="020B0604020202020204" pitchFamily="34" charset="0"/>
              </a:rPr>
              <a:t>www.dataprotection.gov.cy </a:t>
            </a:r>
          </a:p>
          <a:p>
            <a:endParaRPr lang="el-GR" dirty="0"/>
          </a:p>
        </p:txBody>
      </p:sp>
      <p:sp>
        <p:nvSpPr>
          <p:cNvPr id="4" name="Content Placeholder 2">
            <a:extLst>
              <a:ext uri="{FF2B5EF4-FFF2-40B4-BE49-F238E27FC236}">
                <a16:creationId xmlns:a16="http://schemas.microsoft.com/office/drawing/2014/main" id="{F880BF56-B719-08BB-58EF-24BC3CD6D940}"/>
              </a:ext>
            </a:extLst>
          </p:cNvPr>
          <p:cNvSpPr txBox="1">
            <a:spLocks/>
          </p:cNvSpPr>
          <p:nvPr/>
        </p:nvSpPr>
        <p:spPr bwMode="auto">
          <a:xfrm>
            <a:off x="4699937" y="1124743"/>
            <a:ext cx="414908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Arial" panose="020B0604020202020204" pitchFamily="34" charset="0"/>
                <a:ea typeface="+mn-ea"/>
                <a:cs typeface="+mn-cs"/>
              </a:defRPr>
            </a:lvl1pPr>
            <a:lvl2pPr marL="692150" indent="-347663" algn="l" rtl="0" eaLnBrk="1" fontAlgn="base" hangingPunct="1">
              <a:spcBef>
                <a:spcPct val="0"/>
              </a:spcBef>
              <a:spcAft>
                <a:spcPct val="25000"/>
              </a:spcAft>
              <a:buClr>
                <a:schemeClr val="accent2">
                  <a:lumMod val="75000"/>
                </a:schemeClr>
              </a:buClr>
              <a:buSzPct val="55000"/>
              <a:buFont typeface="Wingdings" pitchFamily="2" charset="2"/>
              <a:buChar char="l"/>
              <a:defRPr sz="2400">
                <a:solidFill>
                  <a:schemeClr val="tx1"/>
                </a:solidFill>
                <a:latin typeface="Arial" panose="020B0604020202020204" pitchFamily="34" charset="0"/>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Arial" panose="020B0604020202020204" pitchFamily="34" charset="0"/>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Arial" panose="020B0604020202020204" pitchFamily="34" charset="0"/>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Arial" panose="020B0604020202020204" pitchFamily="34" charset="0"/>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Arial" panose="020B0604020202020204" pitchFamily="34" charset="0"/>
              </a:defRPr>
            </a:lvl9pPr>
          </a:lstStyle>
          <a:p>
            <a:r>
              <a:rPr lang="el-GR" sz="1800" b="1" kern="0" dirty="0">
                <a:solidFill>
                  <a:srgbClr val="330066"/>
                </a:solidFill>
                <a:cs typeface="Arial" panose="020B0604020202020204" pitchFamily="34" charset="0"/>
              </a:rPr>
              <a:t>Γραφείο Επιτρόπου </a:t>
            </a:r>
          </a:p>
          <a:p>
            <a:r>
              <a:rPr lang="el-GR" sz="1800" b="1" kern="0" dirty="0">
                <a:solidFill>
                  <a:srgbClr val="330066"/>
                </a:solidFill>
                <a:cs typeface="Arial" panose="020B0604020202020204" pitchFamily="34" charset="0"/>
              </a:rPr>
              <a:t>Πληροφοριών</a:t>
            </a:r>
          </a:p>
          <a:p>
            <a:endParaRPr lang="el-GR" sz="1800" kern="0" dirty="0">
              <a:solidFill>
                <a:srgbClr val="330066"/>
              </a:solidFill>
              <a:cs typeface="Arial" panose="020B0604020202020204" pitchFamily="34" charset="0"/>
            </a:endParaRPr>
          </a:p>
          <a:p>
            <a:pPr marL="0" indent="0">
              <a:buNone/>
            </a:pPr>
            <a:br>
              <a:rPr lang="el-GR" sz="1800" dirty="0">
                <a:solidFill>
                  <a:srgbClr val="330066"/>
                </a:solidFill>
                <a:cs typeface="Arial" panose="020B0604020202020204" pitchFamily="34" charset="0"/>
              </a:rPr>
            </a:br>
            <a:r>
              <a:rPr lang="el-GR" sz="1800" dirty="0">
                <a:solidFill>
                  <a:srgbClr val="330066"/>
                </a:solidFill>
                <a:latin typeface="Arial" panose="020B0604020202020204" pitchFamily="34" charset="0"/>
                <a:cs typeface="Arial" panose="020B0604020202020204" pitchFamily="34" charset="0"/>
              </a:rPr>
              <a:t>Κυπράνορος 15, 1061 Λευκωσία</a:t>
            </a:r>
          </a:p>
          <a:p>
            <a:pPr marL="0" indent="0">
              <a:buNone/>
            </a:pPr>
            <a:r>
              <a:rPr lang="el-GR" sz="1800" dirty="0">
                <a:solidFill>
                  <a:srgbClr val="330066"/>
                </a:solidFill>
                <a:latin typeface="Arial" panose="020B0604020202020204" pitchFamily="34" charset="0"/>
                <a:cs typeface="Arial" panose="020B0604020202020204" pitchFamily="34" charset="0"/>
              </a:rPr>
              <a:t>Τ.Θ. 23378, 1682 Λευκωσία</a:t>
            </a:r>
          </a:p>
          <a:p>
            <a:br>
              <a:rPr lang="el-GR" sz="1800" kern="0" dirty="0">
                <a:solidFill>
                  <a:srgbClr val="330066"/>
                </a:solidFill>
                <a:cs typeface="Arial" panose="020B0604020202020204" pitchFamily="34" charset="0"/>
              </a:rPr>
            </a:br>
            <a:r>
              <a:rPr lang="el-GR" sz="1800" kern="0" dirty="0" err="1">
                <a:solidFill>
                  <a:srgbClr val="330066"/>
                </a:solidFill>
                <a:cs typeface="Arial" panose="020B0604020202020204" pitchFamily="34" charset="0"/>
              </a:rPr>
              <a:t>Τηλ</a:t>
            </a:r>
            <a:r>
              <a:rPr lang="el-GR" sz="1800" kern="0" dirty="0">
                <a:solidFill>
                  <a:srgbClr val="330066"/>
                </a:solidFill>
                <a:cs typeface="Arial" panose="020B0604020202020204" pitchFamily="34" charset="0"/>
              </a:rPr>
              <a:t>.: 22309000, Φαξ: 22309001</a:t>
            </a:r>
          </a:p>
          <a:p>
            <a:r>
              <a:rPr lang="en-US" sz="1800" kern="0" dirty="0">
                <a:solidFill>
                  <a:srgbClr val="330066"/>
                </a:solidFill>
                <a:cs typeface="Arial" panose="020B0604020202020204" pitchFamily="34" charset="0"/>
              </a:rPr>
              <a:t>E-mail: </a:t>
            </a:r>
            <a:r>
              <a:rPr lang="en-US" sz="1800" u="sng" kern="0" dirty="0">
                <a:solidFill>
                  <a:srgbClr val="330066"/>
                </a:solidFill>
                <a:cs typeface="Arial" panose="020B0604020202020204" pitchFamily="34" charset="0"/>
                <a:hlinkClick r:id="rId2">
                  <a:extLst>
                    <a:ext uri="{A12FA001-AC4F-418D-AE19-62706E023703}">
                      <ahyp:hlinkClr xmlns:ahyp="http://schemas.microsoft.com/office/drawing/2018/hyperlinkcolor" val="tx"/>
                    </a:ext>
                  </a:extLst>
                </a:hlinkClick>
              </a:rPr>
              <a:t>commissioner@informationcommissioner.gov.cy</a:t>
            </a:r>
            <a:endParaRPr lang="en-US" sz="1800" u="sng" kern="0" dirty="0">
              <a:solidFill>
                <a:srgbClr val="330066"/>
              </a:solidFill>
              <a:cs typeface="Arial" panose="020B0604020202020204" pitchFamily="34" charset="0"/>
            </a:endParaRPr>
          </a:p>
          <a:p>
            <a:br>
              <a:rPr lang="el-GR" sz="1800" kern="0" dirty="0">
                <a:solidFill>
                  <a:srgbClr val="330066"/>
                </a:solidFill>
                <a:cs typeface="Arial" panose="020B0604020202020204" pitchFamily="34" charset="0"/>
              </a:rPr>
            </a:br>
            <a:r>
              <a:rPr lang="en-US" sz="1800" kern="0" dirty="0">
                <a:solidFill>
                  <a:srgbClr val="330066"/>
                </a:solidFill>
                <a:cs typeface="Arial" panose="020B0604020202020204" pitchFamily="34" charset="0"/>
              </a:rPr>
              <a:t>www.informationcommissioner.gov.cy</a:t>
            </a:r>
            <a:endParaRPr lang="el-GR" sz="1800" kern="0" dirty="0">
              <a:solidFill>
                <a:srgbClr val="330066"/>
              </a:solidFill>
              <a:cs typeface="Arial" panose="020B0604020202020204" pitchFamily="34" charset="0"/>
            </a:endParaRPr>
          </a:p>
        </p:txBody>
      </p:sp>
      <p:sp>
        <p:nvSpPr>
          <p:cNvPr id="2" name="Slide Number Placeholder 1">
            <a:extLst>
              <a:ext uri="{FF2B5EF4-FFF2-40B4-BE49-F238E27FC236}">
                <a16:creationId xmlns:a16="http://schemas.microsoft.com/office/drawing/2014/main" id="{3A5BAFE3-ED06-696B-8EFF-B0F9EED1D7C8}"/>
              </a:ext>
            </a:extLst>
          </p:cNvPr>
          <p:cNvSpPr>
            <a:spLocks noGrp="1"/>
          </p:cNvSpPr>
          <p:nvPr>
            <p:ph type="sldNum" sz="quarter" idx="12"/>
          </p:nvPr>
        </p:nvSpPr>
        <p:spPr/>
        <p:txBody>
          <a:bodyPr/>
          <a:lstStyle/>
          <a:p>
            <a:fld id="{71C6F290-D301-4864-9490-340EF11588D9}" type="slidenum">
              <a:rPr lang="el-GR" altLang="en-US" smtClean="0"/>
              <a:pPr/>
              <a:t>25</a:t>
            </a:fld>
            <a:endParaRPr lang="el-GR" altLang="en-US" dirty="0"/>
          </a:p>
        </p:txBody>
      </p:sp>
    </p:spTree>
    <p:extLst>
      <p:ext uri="{BB962C8B-B14F-4D97-AF65-F5344CB8AC3E}">
        <p14:creationId xmlns:p14="http://schemas.microsoft.com/office/powerpoint/2010/main" val="255435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E83800-1E6B-4A93-87D3-3D70E59B3CEE}"/>
              </a:ext>
            </a:extLst>
          </p:cNvPr>
          <p:cNvSpPr>
            <a:spLocks noGrp="1"/>
          </p:cNvSpPr>
          <p:nvPr>
            <p:ph type="title"/>
          </p:nvPr>
        </p:nvSpPr>
        <p:spPr>
          <a:xfrm>
            <a:off x="1177063" y="228600"/>
            <a:ext cx="7696200" cy="1295400"/>
          </a:xfrm>
        </p:spPr>
        <p:txBody>
          <a:bodyPr rtlCol="0"/>
          <a:lstStyle/>
          <a:p>
            <a:pPr rtl="0"/>
            <a:r>
              <a:rPr lang="el-GR" sz="3200" dirty="0">
                <a:solidFill>
                  <a:srgbClr val="330066"/>
                </a:solidFill>
              </a:rPr>
              <a:t>Βασικές έννοιες</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138AFC74-2DAB-4FF2-A66B-288CACB8B844}"/>
              </a:ext>
            </a:extLst>
          </p:cNvPr>
          <p:cNvSpPr>
            <a:spLocks noGrp="1"/>
          </p:cNvSpPr>
          <p:nvPr>
            <p:ph idx="1"/>
          </p:nvPr>
        </p:nvSpPr>
        <p:spPr/>
        <p:txBody>
          <a:bodyPr rtlCol="0">
            <a:normAutofit/>
          </a:bodyPr>
          <a:lstStyle/>
          <a:p>
            <a:pPr algn="just"/>
            <a:endParaRPr lang="el-GR" sz="2000" b="1" dirty="0">
              <a:solidFill>
                <a:srgbClr val="330066"/>
              </a:solidFill>
              <a:latin typeface="Arial" panose="020B0604020202020204" pitchFamily="34" charset="0"/>
              <a:cs typeface="Arial" panose="020B0604020202020204" pitchFamily="34" charset="0"/>
            </a:endParaRPr>
          </a:p>
          <a:p>
            <a:pPr algn="just"/>
            <a:r>
              <a:rPr lang="el-GR" sz="1800" b="1" dirty="0">
                <a:solidFill>
                  <a:srgbClr val="330066"/>
                </a:solidFill>
                <a:latin typeface="Arial" panose="020B0604020202020204" pitchFamily="34" charset="0"/>
                <a:cs typeface="Arial" panose="020B0604020202020204" pitchFamily="34" charset="0"/>
              </a:rPr>
              <a:t>Δεδομένα προσωπικού χαρακτήρα</a:t>
            </a:r>
            <a:r>
              <a:rPr lang="el-GR" sz="1800" dirty="0">
                <a:solidFill>
                  <a:srgbClr val="330066"/>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κάθε πληροφορία που άμεσα ή έμμεσα ταυτοποιεί ή μπορεί να </a:t>
            </a:r>
            <a:r>
              <a:rPr lang="el-GR" sz="1800" dirty="0" err="1">
                <a:solidFill>
                  <a:schemeClr val="tx1"/>
                </a:solidFill>
                <a:latin typeface="Arial" panose="020B0604020202020204" pitchFamily="34" charset="0"/>
                <a:cs typeface="Arial" panose="020B0604020202020204" pitchFamily="34" charset="0"/>
              </a:rPr>
              <a:t>ταυτοποιήσει</a:t>
            </a:r>
            <a:r>
              <a:rPr lang="el-GR" sz="1800" dirty="0">
                <a:solidFill>
                  <a:schemeClr val="tx1"/>
                </a:solidFill>
                <a:latin typeface="Arial" panose="020B0604020202020204" pitchFamily="34" charset="0"/>
                <a:cs typeface="Arial" panose="020B0604020202020204" pitchFamily="34" charset="0"/>
              </a:rPr>
              <a:t> ένα φυσικό πρόσωπο εν ζωή («υποκείμενο των δεδομένων») </a:t>
            </a:r>
          </a:p>
          <a:p>
            <a:pPr marL="0" indent="0" algn="just">
              <a:buNone/>
            </a:pPr>
            <a:endParaRPr lang="el-GR" sz="1800" dirty="0">
              <a:solidFill>
                <a:schemeClr val="tx1"/>
              </a:solidFill>
              <a:latin typeface="Arial" panose="020B0604020202020204" pitchFamily="34" charset="0"/>
              <a:cs typeface="Arial" panose="020B0604020202020204" pitchFamily="34" charset="0"/>
            </a:endParaRPr>
          </a:p>
          <a:p>
            <a:pPr algn="just"/>
            <a:r>
              <a:rPr lang="el-GR" sz="1800" b="1" dirty="0">
                <a:solidFill>
                  <a:srgbClr val="330066"/>
                </a:solidFill>
                <a:latin typeface="Arial" panose="020B0604020202020204" pitchFamily="34" charset="0"/>
                <a:cs typeface="Arial" panose="020B0604020202020204" pitchFamily="34" charset="0"/>
              </a:rPr>
              <a:t>Επεξεργασία</a:t>
            </a:r>
            <a:r>
              <a:rPr lang="el-GR" sz="1800" dirty="0">
                <a:solidFill>
                  <a:srgbClr val="330066"/>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κάθε πράξη ή σειρά πράξεων (π.χ. συλλογή, κοινοποίηση, διαγραφή κτλ) που πραγματοποιείται με ή χωρίς τη χρήση αυτοματοποιημένων μέσων, σε δεδομένα ή σε σύνολα δεδομένων προσωπικού χαρακτήρα</a:t>
            </a:r>
          </a:p>
        </p:txBody>
      </p:sp>
      <p:sp>
        <p:nvSpPr>
          <p:cNvPr id="4" name="Slide Number Placeholder 3">
            <a:extLst>
              <a:ext uri="{FF2B5EF4-FFF2-40B4-BE49-F238E27FC236}">
                <a16:creationId xmlns:a16="http://schemas.microsoft.com/office/drawing/2014/main" id="{58B963C4-BB19-6262-819B-EF6048E51F66}"/>
              </a:ext>
            </a:extLst>
          </p:cNvPr>
          <p:cNvSpPr>
            <a:spLocks noGrp="1"/>
          </p:cNvSpPr>
          <p:nvPr>
            <p:ph type="sldNum" sz="quarter" idx="12"/>
          </p:nvPr>
        </p:nvSpPr>
        <p:spPr/>
        <p:txBody>
          <a:bodyPr/>
          <a:lstStyle/>
          <a:p>
            <a:fld id="{71C6F290-D301-4864-9490-340EF11588D9}" type="slidenum">
              <a:rPr lang="el-GR" altLang="en-US" smtClean="0"/>
              <a:pPr/>
              <a:t>3</a:t>
            </a:fld>
            <a:endParaRPr lang="el-GR" altLang="en-US" dirty="0"/>
          </a:p>
        </p:txBody>
      </p:sp>
    </p:spTree>
    <p:extLst>
      <p:ext uri="{BB962C8B-B14F-4D97-AF65-F5344CB8AC3E}">
        <p14:creationId xmlns:p14="http://schemas.microsoft.com/office/powerpoint/2010/main" val="3733441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488E470-4D18-4400-AE5B-F1B78BA44AD5}"/>
              </a:ext>
            </a:extLst>
          </p:cNvPr>
          <p:cNvSpPr>
            <a:spLocks noGrp="1"/>
          </p:cNvSpPr>
          <p:nvPr>
            <p:ph idx="1"/>
          </p:nvPr>
        </p:nvSpPr>
        <p:spPr>
          <a:xfrm>
            <a:off x="1143000" y="1524000"/>
            <a:ext cx="7391400" cy="4929336"/>
          </a:xfrm>
        </p:spPr>
        <p:txBody>
          <a:bodyPr rtlCol="0">
            <a:normAutofit fontScale="92500" lnSpcReduction="10000"/>
          </a:bodyPr>
          <a:lstStyle/>
          <a:p>
            <a:pPr algn="just"/>
            <a:endParaRPr lang="el-GR" sz="2800" b="1" dirty="0">
              <a:solidFill>
                <a:srgbClr val="330066"/>
              </a:solidFill>
              <a:latin typeface="Arial" panose="020B0604020202020204" pitchFamily="34" charset="0"/>
              <a:cs typeface="Arial" panose="020B0604020202020204" pitchFamily="34" charset="0"/>
            </a:endParaRPr>
          </a:p>
          <a:p>
            <a:pPr algn="just"/>
            <a:r>
              <a:rPr lang="el-GR" sz="1900" b="1" dirty="0">
                <a:solidFill>
                  <a:srgbClr val="330066"/>
                </a:solidFill>
                <a:latin typeface="Arial" panose="020B0604020202020204" pitchFamily="34" charset="0"/>
                <a:cs typeface="Arial" panose="020B0604020202020204" pitchFamily="34" charset="0"/>
              </a:rPr>
              <a:t>Υπεύθυνος επεξεργασίας</a:t>
            </a:r>
            <a:r>
              <a:rPr lang="el-GR" sz="1900" dirty="0">
                <a:solidFill>
                  <a:srgbClr val="330066"/>
                </a:solidFill>
                <a:latin typeface="Arial" panose="020B0604020202020204" pitchFamily="34" charset="0"/>
                <a:cs typeface="Arial" panose="020B0604020202020204" pitchFamily="34" charset="0"/>
              </a:rPr>
              <a:t>: </a:t>
            </a:r>
            <a:r>
              <a:rPr lang="el-GR" sz="1900" dirty="0">
                <a:solidFill>
                  <a:schemeClr val="tx1"/>
                </a:solidFill>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 τα μέσα για την επίτευξη των σκοπών αυτών, καθώς και την πολιτική και τα μέτρα ασφαλείας για τη διασφάλιση του απορρήτου και την προστασία των προσωπικών δεδομένων </a:t>
            </a:r>
          </a:p>
          <a:p>
            <a:pPr algn="just"/>
            <a:r>
              <a:rPr lang="el-GR" sz="1900" dirty="0">
                <a:solidFill>
                  <a:schemeClr val="tx1"/>
                </a:solidFill>
                <a:latin typeface="Arial" panose="020B0604020202020204" pitchFamily="34" charset="0"/>
                <a:cs typeface="Arial" panose="020B0604020202020204" pitchFamily="34" charset="0"/>
              </a:rPr>
              <a:t>(π.χ. Δημόσια Αρχή</a:t>
            </a:r>
            <a:r>
              <a:rPr lang="el-GR" sz="1900" dirty="0">
                <a:cs typeface="Arial" panose="020B0604020202020204" pitchFamily="34" charset="0"/>
              </a:rPr>
              <a:t> /</a:t>
            </a:r>
            <a:r>
              <a:rPr lang="el-GR" sz="1900" dirty="0">
                <a:solidFill>
                  <a:schemeClr val="tx1"/>
                </a:solidFill>
                <a:latin typeface="Arial" panose="020B0604020202020204" pitchFamily="34" charset="0"/>
                <a:cs typeface="Arial" panose="020B0604020202020204" pitchFamily="34" charset="0"/>
              </a:rPr>
              <a:t> Υπουργείο / Οργανισμός)</a:t>
            </a:r>
          </a:p>
          <a:p>
            <a:pPr algn="just"/>
            <a:endParaRPr lang="en-US" sz="1900" dirty="0">
              <a:latin typeface="Arial" panose="020B0604020202020204" pitchFamily="34" charset="0"/>
              <a:cs typeface="Arial" panose="020B0604020202020204" pitchFamily="34" charset="0"/>
            </a:endParaRPr>
          </a:p>
          <a:p>
            <a:pPr algn="just"/>
            <a:r>
              <a:rPr lang="el-GR" sz="1900" b="1" dirty="0">
                <a:solidFill>
                  <a:srgbClr val="330066"/>
                </a:solidFill>
                <a:latin typeface="Arial" panose="020B0604020202020204" pitchFamily="34" charset="0"/>
                <a:cs typeface="Arial" panose="020B0604020202020204" pitchFamily="34" charset="0"/>
              </a:rPr>
              <a:t>Εκτελών την επεξεργασία</a:t>
            </a:r>
            <a:r>
              <a:rPr lang="el-GR" sz="1900" dirty="0">
                <a:solidFill>
                  <a:srgbClr val="330066"/>
                </a:solidFill>
                <a:latin typeface="Arial" panose="020B0604020202020204" pitchFamily="34" charset="0"/>
                <a:cs typeface="Arial" panose="020B0604020202020204" pitchFamily="34" charset="0"/>
              </a:rPr>
              <a:t>: </a:t>
            </a:r>
            <a:r>
              <a:rPr lang="el-GR" sz="1900" dirty="0">
                <a:solidFill>
                  <a:schemeClr val="tx1"/>
                </a:solidFill>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 Μπορεί να είναι ο οποιοσδήποτε τρίτος που προέρχεται από τον ιδιωτικό τομέα ή και άλλο τμήμα του δημόσιου τομέα</a:t>
            </a:r>
          </a:p>
          <a:p>
            <a:pPr algn="just"/>
            <a:r>
              <a:rPr lang="el-GR" sz="1900" dirty="0">
                <a:solidFill>
                  <a:schemeClr val="tx1"/>
                </a:solidFill>
                <a:latin typeface="Arial" panose="020B0604020202020204" pitchFamily="34" charset="0"/>
                <a:cs typeface="Arial" panose="020B0604020202020204" pitchFamily="34" charset="0"/>
              </a:rPr>
              <a:t>(π.χ. Ανάδοχος εταιρεία)</a:t>
            </a:r>
          </a:p>
        </p:txBody>
      </p:sp>
      <p:sp>
        <p:nvSpPr>
          <p:cNvPr id="4" name="Τίτλος 1">
            <a:extLst>
              <a:ext uri="{FF2B5EF4-FFF2-40B4-BE49-F238E27FC236}">
                <a16:creationId xmlns:a16="http://schemas.microsoft.com/office/drawing/2014/main" id="{1F2939FE-F7A7-E68B-504D-99D9831D2735}"/>
              </a:ext>
            </a:extLst>
          </p:cNvPr>
          <p:cNvSpPr txBox="1">
            <a:spLocks/>
          </p:cNvSpPr>
          <p:nvPr/>
        </p:nvSpPr>
        <p:spPr bwMode="auto">
          <a:xfrm>
            <a:off x="1177063" y="228600"/>
            <a:ext cx="7696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b" anchorCtr="0" compatLnSpc="1">
            <a:prstTxWarp prst="textNoShape">
              <a:avLst/>
            </a:prstTxWarp>
          </a:bodyPr>
          <a:lstStyle>
            <a:lvl1pPr algn="l" rtl="0" eaLnBrk="1" fontAlgn="base" hangingPunct="1">
              <a:spcBef>
                <a:spcPct val="0"/>
              </a:spcBef>
              <a:spcAft>
                <a:spcPct val="0"/>
              </a:spcAft>
              <a:defRPr sz="3600" b="1">
                <a:solidFill>
                  <a:schemeClr val="tx2"/>
                </a:solidFill>
                <a:latin typeface="Arial" panose="020B0604020202020204" pitchFamily="34" charset="0"/>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a:lstStyle>
          <a:p>
            <a:pPr>
              <a:buClrTx/>
              <a:buSzTx/>
              <a:buFontTx/>
              <a:buNone/>
            </a:pPr>
            <a:endParaRPr lang="el-GR" kern="0" dirty="0">
              <a:solidFill>
                <a:srgbClr val="330066"/>
              </a:solidFill>
            </a:endParaRPr>
          </a:p>
        </p:txBody>
      </p:sp>
      <p:sp>
        <p:nvSpPr>
          <p:cNvPr id="2" name="Slide Number Placeholder 1">
            <a:extLst>
              <a:ext uri="{FF2B5EF4-FFF2-40B4-BE49-F238E27FC236}">
                <a16:creationId xmlns:a16="http://schemas.microsoft.com/office/drawing/2014/main" id="{642D6753-8F7B-5F7C-DB49-F9734E6A8CB2}"/>
              </a:ext>
            </a:extLst>
          </p:cNvPr>
          <p:cNvSpPr>
            <a:spLocks noGrp="1"/>
          </p:cNvSpPr>
          <p:nvPr>
            <p:ph type="sldNum" sz="quarter" idx="12"/>
          </p:nvPr>
        </p:nvSpPr>
        <p:spPr/>
        <p:txBody>
          <a:bodyPr/>
          <a:lstStyle/>
          <a:p>
            <a:fld id="{71C6F290-D301-4864-9490-340EF11588D9}" type="slidenum">
              <a:rPr lang="el-GR" altLang="en-US" smtClean="0"/>
              <a:pPr/>
              <a:t>4</a:t>
            </a:fld>
            <a:endParaRPr lang="el-GR" altLang="en-US" dirty="0"/>
          </a:p>
        </p:txBody>
      </p:sp>
    </p:spTree>
    <p:extLst>
      <p:ext uri="{BB962C8B-B14F-4D97-AF65-F5344CB8AC3E}">
        <p14:creationId xmlns:p14="http://schemas.microsoft.com/office/powerpoint/2010/main" val="3392015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4765FE-5DC8-4FFF-A1C7-4CC710B3D073}"/>
              </a:ext>
            </a:extLst>
          </p:cNvPr>
          <p:cNvSpPr>
            <a:spLocks noGrp="1"/>
          </p:cNvSpPr>
          <p:nvPr>
            <p:ph type="title"/>
          </p:nvPr>
        </p:nvSpPr>
        <p:spPr>
          <a:xfrm>
            <a:off x="1143000" y="904920"/>
            <a:ext cx="7696200" cy="1295400"/>
          </a:xfrm>
        </p:spPr>
        <p:txBody>
          <a:bodyPr rtlCol="0"/>
          <a:lstStyle/>
          <a:p>
            <a:pPr rtl="0"/>
            <a:r>
              <a:rPr lang="el-GR" sz="3200" dirty="0">
                <a:solidFill>
                  <a:srgbClr val="330066"/>
                </a:solidFill>
              </a:rPr>
              <a:t>Βασικές Αρχές Επεξεργασίας Προσωπικών Δεδομένων </a:t>
            </a:r>
            <a:br>
              <a:rPr lang="el-GR" sz="3200" dirty="0">
                <a:solidFill>
                  <a:srgbClr val="330066"/>
                </a:solidFill>
              </a:rPr>
            </a:br>
            <a:r>
              <a:rPr lang="el-GR" sz="3200" dirty="0">
                <a:solidFill>
                  <a:srgbClr val="330066"/>
                </a:solidFill>
              </a:rPr>
              <a:t>Άρθρο 5 του ΓΚΠΔ</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C4DFD893-57C4-4127-A79D-AC2307C2C10F}"/>
              </a:ext>
            </a:extLst>
          </p:cNvPr>
          <p:cNvSpPr>
            <a:spLocks noGrp="1"/>
          </p:cNvSpPr>
          <p:nvPr>
            <p:ph idx="1"/>
          </p:nvPr>
        </p:nvSpPr>
        <p:spPr/>
        <p:txBody>
          <a:bodyPr rtlCol="0">
            <a:normAutofit/>
          </a:bodyPr>
          <a:lstStyle/>
          <a:p>
            <a:pPr algn="just"/>
            <a:endParaRPr lang="el-GR" sz="2000" dirty="0">
              <a:solidFill>
                <a:schemeClr val="tx1"/>
              </a:solidFill>
              <a:latin typeface="Arial" panose="020B0604020202020204" pitchFamily="34" charset="0"/>
              <a:cs typeface="Arial" panose="020B0604020202020204" pitchFamily="34" charset="0"/>
            </a:endParaRPr>
          </a:p>
          <a:p>
            <a:pPr algn="just"/>
            <a:endParaRPr lang="el-GR" sz="2000" dirty="0">
              <a:cs typeface="Arial" panose="020B0604020202020204" pitchFamily="34" charset="0"/>
            </a:endParaRPr>
          </a:p>
          <a:p>
            <a:pPr algn="just"/>
            <a:endParaRPr lang="el-GR" sz="2000" dirty="0">
              <a:solidFill>
                <a:schemeClr val="tx1"/>
              </a:solidFill>
              <a:latin typeface="Arial" panose="020B0604020202020204" pitchFamily="34" charset="0"/>
              <a:cs typeface="Arial" panose="020B0604020202020204" pitchFamily="34" charset="0"/>
            </a:endParaRP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της Νομιμότητας, Αντικειμενικότητας και Διαφάνειας</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του Περιορισμού του Σκοπού</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της Ελαχιστοποίησης των Δεδομένων</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της Ακρίβειας</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του Περιορισμού της Περιόδου Αποθήκευσης</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της Ακεραιότητας και Εμπιστευτικότητας</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Αρχή της Λογοδοσίας</a:t>
            </a:r>
          </a:p>
        </p:txBody>
      </p:sp>
      <p:sp>
        <p:nvSpPr>
          <p:cNvPr id="4" name="Slide Number Placeholder 3">
            <a:extLst>
              <a:ext uri="{FF2B5EF4-FFF2-40B4-BE49-F238E27FC236}">
                <a16:creationId xmlns:a16="http://schemas.microsoft.com/office/drawing/2014/main" id="{1E4FAD42-5E0F-B973-1079-A782977DF70F}"/>
              </a:ext>
            </a:extLst>
          </p:cNvPr>
          <p:cNvSpPr>
            <a:spLocks noGrp="1"/>
          </p:cNvSpPr>
          <p:nvPr>
            <p:ph type="sldNum" sz="quarter" idx="12"/>
          </p:nvPr>
        </p:nvSpPr>
        <p:spPr/>
        <p:txBody>
          <a:bodyPr/>
          <a:lstStyle/>
          <a:p>
            <a:fld id="{71C6F290-D301-4864-9490-340EF11588D9}" type="slidenum">
              <a:rPr lang="el-GR" altLang="en-US" smtClean="0"/>
              <a:pPr/>
              <a:t>5</a:t>
            </a:fld>
            <a:endParaRPr lang="el-GR" altLang="en-US" dirty="0"/>
          </a:p>
        </p:txBody>
      </p:sp>
    </p:spTree>
    <p:extLst>
      <p:ext uri="{BB962C8B-B14F-4D97-AF65-F5344CB8AC3E}">
        <p14:creationId xmlns:p14="http://schemas.microsoft.com/office/powerpoint/2010/main" val="153276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F73141-D3A6-47A5-B703-C5FDED978572}"/>
              </a:ext>
            </a:extLst>
          </p:cNvPr>
          <p:cNvSpPr>
            <a:spLocks noGrp="1"/>
          </p:cNvSpPr>
          <p:nvPr>
            <p:ph type="title"/>
          </p:nvPr>
        </p:nvSpPr>
        <p:spPr>
          <a:xfrm>
            <a:off x="1143000" y="876300"/>
            <a:ext cx="7696200" cy="1295400"/>
          </a:xfrm>
        </p:spPr>
        <p:txBody>
          <a:bodyPr rtlCol="0"/>
          <a:lstStyle/>
          <a:p>
            <a:pPr rtl="0"/>
            <a:r>
              <a:rPr lang="el-GR" sz="3200" dirty="0">
                <a:solidFill>
                  <a:srgbClr val="330066"/>
                </a:solidFill>
              </a:rPr>
              <a:t>Νομιμότητα της επεξεργασίας προσωπικών δεδομένων</a:t>
            </a:r>
            <a:br>
              <a:rPr lang="el-GR" sz="3200" b="1" dirty="0">
                <a:solidFill>
                  <a:srgbClr val="330066"/>
                </a:solidFill>
              </a:rPr>
            </a:br>
            <a:r>
              <a:rPr lang="el-GR" sz="3200" dirty="0">
                <a:solidFill>
                  <a:srgbClr val="330066"/>
                </a:solidFill>
              </a:rPr>
              <a:t>Άρθρο 6(1) του ΓΚΠΔ</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A9CB90E4-55C7-4C09-BA39-97F85D7DC935}"/>
              </a:ext>
            </a:extLst>
          </p:cNvPr>
          <p:cNvSpPr>
            <a:spLocks noGrp="1"/>
          </p:cNvSpPr>
          <p:nvPr>
            <p:ph idx="1"/>
          </p:nvPr>
        </p:nvSpPr>
        <p:spPr>
          <a:xfrm>
            <a:off x="1143000" y="1753641"/>
            <a:ext cx="7391400" cy="4411663"/>
          </a:xfrm>
        </p:spPr>
        <p:txBody>
          <a:bodyPr rtlCol="0">
            <a:normAutofit/>
          </a:bodyPr>
          <a:lstStyle/>
          <a:p>
            <a:pPr marL="0" indent="0" algn="just">
              <a:buNone/>
              <a:defRPr/>
            </a:pPr>
            <a:endParaRPr lang="el-GR" sz="2000" b="1" dirty="0">
              <a:solidFill>
                <a:srgbClr val="18818C"/>
              </a:solidFill>
              <a:latin typeface="Arial" panose="020B0604020202020204" pitchFamily="34" charset="0"/>
              <a:cs typeface="Arial" panose="020B0604020202020204" pitchFamily="34" charset="0"/>
            </a:endParaRPr>
          </a:p>
          <a:p>
            <a:pPr marL="0" indent="0" algn="just">
              <a:buNone/>
              <a:defRPr/>
            </a:pPr>
            <a:endParaRPr lang="el-GR" sz="2000" b="1" dirty="0">
              <a:solidFill>
                <a:srgbClr val="18818C"/>
              </a:solidFill>
              <a:cs typeface="Arial" panose="020B0604020202020204" pitchFamily="34" charset="0"/>
            </a:endParaRPr>
          </a:p>
          <a:p>
            <a:pPr marL="0" indent="0" algn="just">
              <a:buNone/>
              <a:defRPr/>
            </a:pPr>
            <a:r>
              <a:rPr lang="el-GR" sz="1800" b="1" dirty="0">
                <a:latin typeface="Arial" panose="020B0604020202020204" pitchFamily="34" charset="0"/>
                <a:cs typeface="Arial" panose="020B0604020202020204" pitchFamily="34" charset="0"/>
              </a:rPr>
              <a:t>Η επεξεργασία επιτρέπεται όταν:</a:t>
            </a:r>
          </a:p>
          <a:p>
            <a:pPr marL="331470" indent="-285750" algn="just">
              <a:buFont typeface="Arial" panose="020B0604020202020204" pitchFamily="34" charset="0"/>
              <a:buChar char="•"/>
              <a:defRPr/>
            </a:pPr>
            <a:r>
              <a:rPr lang="el-GR" sz="1800" dirty="0">
                <a:solidFill>
                  <a:schemeClr val="tx1"/>
                </a:solidFill>
                <a:latin typeface="Arial" panose="020B0604020202020204" pitchFamily="34" charset="0"/>
                <a:cs typeface="Arial" panose="020B0604020202020204" pitchFamily="34" charset="0"/>
              </a:rPr>
              <a:t>υπάρχει συγκατάθεση,</a:t>
            </a:r>
            <a:r>
              <a:rPr lang="en-US" sz="1800" dirty="0">
                <a:solidFill>
                  <a:schemeClr val="tx1"/>
                </a:solidFill>
                <a:latin typeface="Arial" panose="020B0604020202020204" pitchFamily="34" charset="0"/>
                <a:cs typeface="Arial" panose="020B0604020202020204" pitchFamily="34" charset="0"/>
              </a:rPr>
              <a:t> </a:t>
            </a:r>
            <a:endParaRPr lang="el-GR"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defRPr/>
            </a:pPr>
            <a:r>
              <a:rPr lang="el-GR" sz="1800" dirty="0">
                <a:solidFill>
                  <a:schemeClr val="tx1"/>
                </a:solidFill>
                <a:latin typeface="Arial" panose="020B0604020202020204" pitchFamily="34" charset="0"/>
                <a:cs typeface="Arial" panose="020B0604020202020204" pitchFamily="34" charset="0"/>
              </a:rPr>
              <a:t>η επεξεργασία είναι απαραίτητη για την εκτέλεση σύμβασης,</a:t>
            </a:r>
          </a:p>
          <a:p>
            <a:pPr marL="331470" indent="-285750" algn="just">
              <a:buFont typeface="Arial" panose="020B0604020202020204" pitchFamily="34" charset="0"/>
              <a:buChar char="•"/>
              <a:defRPr/>
            </a:pPr>
            <a:r>
              <a:rPr lang="el-GR" sz="1800" dirty="0">
                <a:solidFill>
                  <a:schemeClr val="tx1"/>
                </a:solidFill>
                <a:latin typeface="Arial" panose="020B0604020202020204" pitchFamily="34" charset="0"/>
                <a:cs typeface="Arial" panose="020B0604020202020204" pitchFamily="34" charset="0"/>
              </a:rPr>
              <a:t>η επεξεργασία είναι απαραίτητη για τη συμμόρφωση με έννομη υποχρέωση,</a:t>
            </a:r>
          </a:p>
          <a:p>
            <a:pPr marL="331470" indent="-285750" algn="just">
              <a:buFont typeface="Arial" panose="020B0604020202020204" pitchFamily="34" charset="0"/>
              <a:buChar char="•"/>
              <a:defRPr/>
            </a:pPr>
            <a:r>
              <a:rPr lang="el-GR" sz="1800" dirty="0">
                <a:solidFill>
                  <a:schemeClr val="tx1"/>
                </a:solidFill>
                <a:latin typeface="Arial" panose="020B0604020202020204" pitchFamily="34" charset="0"/>
                <a:cs typeface="Arial" panose="020B0604020202020204" pitchFamily="34" charset="0"/>
              </a:rPr>
              <a:t>η επεξεργασία είναι απαραίτητη για τη διαφύλαξη ζωτικού συμφέροντος,</a:t>
            </a:r>
          </a:p>
          <a:p>
            <a:pPr marL="331470" indent="-285750" algn="just">
              <a:buFont typeface="Arial" panose="020B0604020202020204" pitchFamily="34" charset="0"/>
              <a:buChar char="•"/>
              <a:defRPr/>
            </a:pPr>
            <a:r>
              <a:rPr lang="el-GR" sz="1800" dirty="0">
                <a:solidFill>
                  <a:schemeClr val="tx1"/>
                </a:solidFill>
                <a:latin typeface="Arial" panose="020B0604020202020204" pitchFamily="34" charset="0"/>
                <a:cs typeface="Arial" panose="020B0604020202020204" pitchFamily="34" charset="0"/>
              </a:rPr>
              <a:t>η επεξεργασία είναι απαραίτητη για την εκπλήρωση καθήκοντος που εκτελείται προς το</a:t>
            </a:r>
            <a:r>
              <a:rPr lang="el-GR" sz="1800" b="1" dirty="0">
                <a:solidFill>
                  <a:schemeClr val="tx1"/>
                </a:solidFill>
                <a:latin typeface="Arial" panose="020B0604020202020204" pitchFamily="34" charset="0"/>
                <a:cs typeface="Arial" panose="020B0604020202020204" pitchFamily="34" charset="0"/>
              </a:rPr>
              <a:t> </a:t>
            </a:r>
            <a:r>
              <a:rPr lang="el-GR" sz="1800" dirty="0">
                <a:solidFill>
                  <a:schemeClr val="tx1"/>
                </a:solidFill>
                <a:latin typeface="Arial" panose="020B0604020202020204" pitchFamily="34" charset="0"/>
                <a:cs typeface="Arial" panose="020B0604020202020204" pitchFamily="34" charset="0"/>
              </a:rPr>
              <a:t>δημόσιο συμφέρον.</a:t>
            </a:r>
            <a:endParaRPr lang="el-GR" sz="2000"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14F735E-0205-6A22-896B-0BFABECBE891}"/>
              </a:ext>
            </a:extLst>
          </p:cNvPr>
          <p:cNvSpPr>
            <a:spLocks noGrp="1"/>
          </p:cNvSpPr>
          <p:nvPr>
            <p:ph type="sldNum" sz="quarter" idx="12"/>
          </p:nvPr>
        </p:nvSpPr>
        <p:spPr/>
        <p:txBody>
          <a:bodyPr/>
          <a:lstStyle/>
          <a:p>
            <a:fld id="{71C6F290-D301-4864-9490-340EF11588D9}" type="slidenum">
              <a:rPr lang="el-GR" altLang="en-US" smtClean="0"/>
              <a:pPr/>
              <a:t>6</a:t>
            </a:fld>
            <a:endParaRPr lang="el-GR" altLang="en-US" dirty="0"/>
          </a:p>
        </p:txBody>
      </p:sp>
    </p:spTree>
    <p:extLst>
      <p:ext uri="{BB962C8B-B14F-4D97-AF65-F5344CB8AC3E}">
        <p14:creationId xmlns:p14="http://schemas.microsoft.com/office/powerpoint/2010/main" val="128781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237FB1-9D2A-402E-AEDC-342DC199561A}"/>
              </a:ext>
            </a:extLst>
          </p:cNvPr>
          <p:cNvSpPr>
            <a:spLocks noGrp="1"/>
          </p:cNvSpPr>
          <p:nvPr>
            <p:ph type="title"/>
          </p:nvPr>
        </p:nvSpPr>
        <p:spPr>
          <a:xfrm>
            <a:off x="1187624" y="228600"/>
            <a:ext cx="7696200" cy="1295400"/>
          </a:xfrm>
        </p:spPr>
        <p:txBody>
          <a:bodyPr rtlCol="0"/>
          <a:lstStyle/>
          <a:p>
            <a:pPr rtl="0"/>
            <a:r>
              <a:rPr lang="el-GR" sz="3200" dirty="0">
                <a:solidFill>
                  <a:srgbClr val="330066"/>
                </a:solidFill>
              </a:rPr>
              <a:t>Άρθρο 9 του ΓΚΠΔ </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F2CE9E13-8C60-40B1-961A-C74E2AAB3511}"/>
              </a:ext>
            </a:extLst>
          </p:cNvPr>
          <p:cNvSpPr>
            <a:spLocks noGrp="1"/>
          </p:cNvSpPr>
          <p:nvPr>
            <p:ph idx="1"/>
          </p:nvPr>
        </p:nvSpPr>
        <p:spPr/>
        <p:txBody>
          <a:bodyPr rtlCol="0">
            <a:normAutofit/>
          </a:bodyPr>
          <a:lstStyle/>
          <a:p>
            <a:pPr algn="just">
              <a:buFont typeface="Wingdings" panose="05000000000000000000" pitchFamily="2" charset="2"/>
              <a:buChar char="Ø"/>
            </a:pPr>
            <a:endParaRPr lang="el-GR" sz="20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Ο ΓΚΠΔ παρέχει ειδική προστασία για τις ειδικές κατηγορίες δεδομένων («ευαίσθητα δεδομένα»).</a:t>
            </a:r>
          </a:p>
          <a:p>
            <a:pPr marL="342900" indent="-342900" algn="just">
              <a:buFont typeface="Arial" panose="020B0604020202020204" pitchFamily="34" charset="0"/>
              <a:buChar char="•"/>
            </a:pPr>
            <a:endParaRPr lang="el-GR"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Απαγορεύεται η επεξεργασία ευαίσθητων δεδομένων, εκτός κι αν πληρούται κάποια από τις προϋποθέσεις που αναφέρονται στο Άρθρο 9(2) του ΓΚΠΔ.</a:t>
            </a:r>
            <a:endParaRPr lang="el-GR" sz="1800" dirty="0"/>
          </a:p>
        </p:txBody>
      </p:sp>
      <p:sp>
        <p:nvSpPr>
          <p:cNvPr id="4" name="Slide Number Placeholder 3">
            <a:extLst>
              <a:ext uri="{FF2B5EF4-FFF2-40B4-BE49-F238E27FC236}">
                <a16:creationId xmlns:a16="http://schemas.microsoft.com/office/drawing/2014/main" id="{F7C54A23-C940-2451-48FA-25C4E0F1C944}"/>
              </a:ext>
            </a:extLst>
          </p:cNvPr>
          <p:cNvSpPr>
            <a:spLocks noGrp="1"/>
          </p:cNvSpPr>
          <p:nvPr>
            <p:ph type="sldNum" sz="quarter" idx="12"/>
          </p:nvPr>
        </p:nvSpPr>
        <p:spPr/>
        <p:txBody>
          <a:bodyPr/>
          <a:lstStyle/>
          <a:p>
            <a:fld id="{71C6F290-D301-4864-9490-340EF11588D9}" type="slidenum">
              <a:rPr lang="el-GR" altLang="en-US" smtClean="0"/>
              <a:pPr/>
              <a:t>7</a:t>
            </a:fld>
            <a:endParaRPr lang="el-GR" altLang="en-US" dirty="0"/>
          </a:p>
        </p:txBody>
      </p:sp>
    </p:spTree>
    <p:extLst>
      <p:ext uri="{BB962C8B-B14F-4D97-AF65-F5344CB8AC3E}">
        <p14:creationId xmlns:p14="http://schemas.microsoft.com/office/powerpoint/2010/main" val="2120834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AE88BA-C100-45F7-B2E8-A0D57582C413}"/>
              </a:ext>
            </a:extLst>
          </p:cNvPr>
          <p:cNvSpPr>
            <a:spLocks noGrp="1"/>
          </p:cNvSpPr>
          <p:nvPr>
            <p:ph type="title"/>
          </p:nvPr>
        </p:nvSpPr>
        <p:spPr>
          <a:xfrm>
            <a:off x="1113371" y="199526"/>
            <a:ext cx="7696200" cy="1295400"/>
          </a:xfrm>
        </p:spPr>
        <p:txBody>
          <a:bodyPr rtlCol="0"/>
          <a:lstStyle/>
          <a:p>
            <a:pPr rtl="0"/>
            <a:r>
              <a:rPr lang="el-GR" sz="3200" dirty="0">
                <a:solidFill>
                  <a:srgbClr val="330066"/>
                </a:solidFill>
              </a:rPr>
              <a:t>Ειδικές Κατηγορίες Δεδομένων</a:t>
            </a:r>
            <a:endParaRPr lang="el-GR" sz="3200" dirty="0">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CF66EF10-C287-4341-AD3D-9B48C2895A59}"/>
              </a:ext>
            </a:extLst>
          </p:cNvPr>
          <p:cNvSpPr>
            <a:spLocks noGrp="1"/>
          </p:cNvSpPr>
          <p:nvPr>
            <p:ph idx="1"/>
          </p:nvPr>
        </p:nvSpPr>
        <p:spPr/>
        <p:txBody>
          <a:bodyPr rtlCol="0">
            <a:normAutofit/>
          </a:bodyPr>
          <a:lstStyle/>
          <a:p>
            <a:pPr marL="342900" indent="-342900" algn="just">
              <a:buFont typeface="Arial" panose="020B0604020202020204" pitchFamily="34" charset="0"/>
              <a:buChar char="•"/>
            </a:pPr>
            <a:endParaRPr lang="el-GR" sz="2000" dirty="0">
              <a:solidFill>
                <a:schemeClr val="tx1"/>
              </a:solidFill>
              <a:latin typeface="Arial" panose="020B0604020202020204" pitchFamily="34" charset="0"/>
              <a:cs typeface="Arial" panose="020B0604020202020204" pitchFamily="34" charset="0"/>
            </a:endParaRPr>
          </a:p>
          <a:p>
            <a:pPr marL="0" algn="just"/>
            <a:r>
              <a:rPr lang="el-GR" sz="1800" dirty="0">
                <a:solidFill>
                  <a:schemeClr val="tx1"/>
                </a:solidFill>
                <a:latin typeface="Arial" panose="020B0604020202020204" pitchFamily="34" charset="0"/>
                <a:cs typeface="Arial" panose="020B0604020202020204" pitchFamily="34" charset="0"/>
              </a:rPr>
              <a:t>Δεδομένα προσωπικού χαρακτήρα που αποκαλύπτουν:</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Φυλετική / </a:t>
            </a:r>
            <a:r>
              <a:rPr lang="el-GR" sz="1800" dirty="0" err="1">
                <a:solidFill>
                  <a:schemeClr val="tx1"/>
                </a:solidFill>
                <a:latin typeface="Arial" panose="020B0604020202020204" pitchFamily="34" charset="0"/>
                <a:cs typeface="Arial" panose="020B0604020202020204" pitchFamily="34" charset="0"/>
              </a:rPr>
              <a:t>εθνοτική</a:t>
            </a:r>
            <a:r>
              <a:rPr lang="el-GR" sz="1800" dirty="0">
                <a:solidFill>
                  <a:schemeClr val="tx1"/>
                </a:solidFill>
                <a:latin typeface="Arial" panose="020B0604020202020204" pitchFamily="34" charset="0"/>
                <a:cs typeface="Arial" panose="020B0604020202020204" pitchFamily="34" charset="0"/>
              </a:rPr>
              <a:t> καταγωγή</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Πολιτικά φρονήματα</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Θρησκευτικές / φιλοσοφικές πεποιθήσεις</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Συμμετοχή σε συνδικαλιστική οργάνωση</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Σεξουαλική ζωή</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Γενετήσιο προσανατολισμό</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Γενετικά / βιομετρικά δεδομένα</a:t>
            </a:r>
          </a:p>
          <a:p>
            <a:pPr marL="388620" indent="-34290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Δεδομένα υγείας (σχετίζονται με τη σωματική ή ψυχική υγεία ενός φυσικού προσώπου)</a:t>
            </a:r>
            <a:endParaRPr lang="el-GR" sz="1800" b="1" dirty="0">
              <a:solidFill>
                <a:schemeClr val="tx1"/>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1103C75-A7ED-8257-74EA-9027DA9FFA6F}"/>
              </a:ext>
            </a:extLst>
          </p:cNvPr>
          <p:cNvSpPr>
            <a:spLocks noGrp="1"/>
          </p:cNvSpPr>
          <p:nvPr>
            <p:ph type="sldNum" sz="quarter" idx="12"/>
          </p:nvPr>
        </p:nvSpPr>
        <p:spPr/>
        <p:txBody>
          <a:bodyPr/>
          <a:lstStyle/>
          <a:p>
            <a:fld id="{71C6F290-D301-4864-9490-340EF11588D9}" type="slidenum">
              <a:rPr lang="el-GR" altLang="en-US" smtClean="0"/>
              <a:pPr/>
              <a:t>8</a:t>
            </a:fld>
            <a:endParaRPr lang="el-GR" altLang="en-US" dirty="0"/>
          </a:p>
        </p:txBody>
      </p:sp>
    </p:spTree>
    <p:extLst>
      <p:ext uri="{BB962C8B-B14F-4D97-AF65-F5344CB8AC3E}">
        <p14:creationId xmlns:p14="http://schemas.microsoft.com/office/powerpoint/2010/main" val="252502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40C039-1FD4-4B7E-A163-C43B2B4682AC}"/>
              </a:ext>
            </a:extLst>
          </p:cNvPr>
          <p:cNvSpPr>
            <a:spLocks noGrp="1"/>
          </p:cNvSpPr>
          <p:nvPr>
            <p:ph type="title"/>
          </p:nvPr>
        </p:nvSpPr>
        <p:spPr>
          <a:xfrm>
            <a:off x="1187624" y="274637"/>
            <a:ext cx="7696200" cy="1295400"/>
          </a:xfrm>
        </p:spPr>
        <p:txBody>
          <a:bodyPr rtlCol="0"/>
          <a:lstStyle/>
          <a:p>
            <a:pPr rtl="0"/>
            <a:r>
              <a:rPr lang="el-GR" sz="3200" dirty="0">
                <a:solidFill>
                  <a:srgbClr val="330066"/>
                </a:solidFill>
              </a:rPr>
              <a:t>Δικαιώματα των </a:t>
            </a:r>
            <a:br>
              <a:rPr lang="el-GR" sz="3200" dirty="0">
                <a:solidFill>
                  <a:srgbClr val="330066"/>
                </a:solidFill>
              </a:rPr>
            </a:br>
            <a:r>
              <a:rPr lang="el-GR" sz="3200" dirty="0">
                <a:solidFill>
                  <a:srgbClr val="330066"/>
                </a:solidFill>
              </a:rPr>
              <a:t>υποκειμένων των δεδομένων</a:t>
            </a:r>
            <a:endParaRPr lang="el-GR" sz="3200" noProof="1">
              <a:solidFill>
                <a:srgbClr val="330066"/>
              </a:solidFill>
              <a:latin typeface="Arial" panose="020B0604020202020204" pitchFamily="34" charset="0"/>
            </a:endParaRPr>
          </a:p>
        </p:txBody>
      </p:sp>
      <p:sp>
        <p:nvSpPr>
          <p:cNvPr id="3" name="Θέση περιεχομένου 2">
            <a:extLst>
              <a:ext uri="{FF2B5EF4-FFF2-40B4-BE49-F238E27FC236}">
                <a16:creationId xmlns:a16="http://schemas.microsoft.com/office/drawing/2014/main" id="{D1E1198F-DBE4-4470-AE42-7DC4BC96CAD6}"/>
              </a:ext>
            </a:extLst>
          </p:cNvPr>
          <p:cNvSpPr>
            <a:spLocks noGrp="1"/>
          </p:cNvSpPr>
          <p:nvPr>
            <p:ph idx="1"/>
          </p:nvPr>
        </p:nvSpPr>
        <p:spPr/>
        <p:txBody>
          <a:bodyPr rtlCol="0">
            <a:normAutofit/>
          </a:bodyPr>
          <a:lstStyle/>
          <a:p>
            <a:pPr algn="just"/>
            <a:endParaRPr lang="el-GR"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Ενημέρωσης </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Πρόσβασης</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Διόρθωσης </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Διαγραφής</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Περιορισμού της επεξεργασίας</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Εναντίωσης</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err="1">
                <a:solidFill>
                  <a:schemeClr val="tx1"/>
                </a:solidFill>
                <a:latin typeface="Arial" panose="020B0604020202020204" pitchFamily="34" charset="0"/>
                <a:cs typeface="Arial" panose="020B0604020202020204" pitchFamily="34" charset="0"/>
              </a:rPr>
              <a:t>Φορητότητας</a:t>
            </a:r>
            <a:r>
              <a:rPr lang="el-GR" sz="1800" dirty="0">
                <a:solidFill>
                  <a:schemeClr val="tx1"/>
                </a:solidFill>
                <a:latin typeface="Arial" panose="020B0604020202020204" pitchFamily="34" charset="0"/>
                <a:cs typeface="Arial" panose="020B0604020202020204" pitchFamily="34" charset="0"/>
              </a:rPr>
              <a:t> των δεδομένων</a:t>
            </a:r>
            <a:endParaRPr lang="en-US" sz="1800" dirty="0">
              <a:solidFill>
                <a:schemeClr val="tx1"/>
              </a:solidFill>
              <a:latin typeface="Arial" panose="020B0604020202020204" pitchFamily="34" charset="0"/>
              <a:cs typeface="Arial" panose="020B0604020202020204" pitchFamily="34" charset="0"/>
            </a:endParaRPr>
          </a:p>
          <a:p>
            <a:pPr marL="331470" indent="-285750" algn="just">
              <a:buFont typeface="Arial" panose="020B0604020202020204" pitchFamily="34" charset="0"/>
              <a:buChar char="•"/>
            </a:pPr>
            <a:r>
              <a:rPr lang="el-GR" sz="1800" dirty="0">
                <a:solidFill>
                  <a:schemeClr val="tx1"/>
                </a:solidFill>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p:txBody>
      </p:sp>
      <p:sp>
        <p:nvSpPr>
          <p:cNvPr id="4" name="Slide Number Placeholder 3">
            <a:extLst>
              <a:ext uri="{FF2B5EF4-FFF2-40B4-BE49-F238E27FC236}">
                <a16:creationId xmlns:a16="http://schemas.microsoft.com/office/drawing/2014/main" id="{FBFA1005-9D8C-E63A-6121-0A84777504E0}"/>
              </a:ext>
            </a:extLst>
          </p:cNvPr>
          <p:cNvSpPr>
            <a:spLocks noGrp="1"/>
          </p:cNvSpPr>
          <p:nvPr>
            <p:ph type="sldNum" sz="quarter" idx="12"/>
          </p:nvPr>
        </p:nvSpPr>
        <p:spPr/>
        <p:txBody>
          <a:bodyPr/>
          <a:lstStyle/>
          <a:p>
            <a:fld id="{71C6F290-D301-4864-9490-340EF11588D9}" type="slidenum">
              <a:rPr lang="el-GR" altLang="en-US" smtClean="0"/>
              <a:pPr/>
              <a:t>9</a:t>
            </a:fld>
            <a:endParaRPr lang="el-GR" altLang="en-US" dirty="0"/>
          </a:p>
        </p:txBody>
      </p:sp>
    </p:spTree>
    <p:extLst>
      <p:ext uri="{BB962C8B-B14F-4D97-AF65-F5344CB8AC3E}">
        <p14:creationId xmlns:p14="http://schemas.microsoft.com/office/powerpoint/2010/main" val="2321117250"/>
      </p:ext>
    </p:extLst>
  </p:cSld>
  <p:clrMapOvr>
    <a:masterClrMapping/>
  </p:clrMapOvr>
</p:sld>
</file>

<file path=ppt/theme/theme1.xml><?xml version="1.0" encoding="utf-8"?>
<a:theme xmlns:a="http://schemas.openxmlformats.org/drawingml/2006/main" name="Παρουσίαση εκπαίδευσης πωλήσεων">
  <a:themeElements>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_26713467_TF02819076" id="{DDD4FCFF-85BB-4F15-A3EF-B6A4D54973EC}" vid="{CCB98A57-C0DE-42B0-9BD9-5BD234E8ECDB}"/>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Διαφάνειες εκπαίδευσης πωλήσεων</Template>
  <TotalTime>350</TotalTime>
  <Words>1841</Words>
  <Application>Microsoft Office PowerPoint</Application>
  <PresentationFormat>On-screen Show (4:3)</PresentationFormat>
  <Paragraphs>260</Paragraphs>
  <Slides>25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Wingdings</vt:lpstr>
      <vt:lpstr>Παρουσίαση εκπαίδευσης πωλήσεων</vt:lpstr>
      <vt:lpstr>Εκπαίδευση Υπευθύνων Προστασίας Δεδομένων </vt:lpstr>
      <vt:lpstr>Νομικό πλαίσιο</vt:lpstr>
      <vt:lpstr>Βασικές έννοιες</vt:lpstr>
      <vt:lpstr>PowerPoint Presentation</vt:lpstr>
      <vt:lpstr>Βασικές Αρχές Επεξεργασίας Προσωπικών Δεδομένων  Άρθρο 5 του ΓΚΠΔ</vt:lpstr>
      <vt:lpstr>Νομιμότητα της επεξεργασίας προσωπικών δεδομένων Άρθρο 6(1) του ΓΚΠΔ</vt:lpstr>
      <vt:lpstr>Άρθρο 9 του ΓΚΠΔ </vt:lpstr>
      <vt:lpstr>Ειδικές Κατηγορίες Δεδομένων</vt:lpstr>
      <vt:lpstr>Δικαιώματα των  υποκειμένων των δεδομένων</vt:lpstr>
      <vt:lpstr>Υπεύθυνος Προστασίας Δεδομένων (Άρθρα 37-39 ΓΚΠΔ)</vt:lpstr>
      <vt:lpstr>Οι υποχρεώσεις  του υπευθύνου επεξεργασίας  οι οποίες εκτελούνται από τον ΥΠΔ</vt:lpstr>
      <vt:lpstr>PowerPoint Presentation</vt:lpstr>
      <vt:lpstr>PowerPoint Presentation</vt:lpstr>
      <vt:lpstr>PowerPoint Presentation</vt:lpstr>
      <vt:lpstr>PowerPoint Presentation</vt:lpstr>
      <vt:lpstr>PowerPoint Presentation</vt:lpstr>
      <vt:lpstr>Η θέση του ΥΠΔ στον οργανισμό</vt:lpstr>
      <vt:lpstr>PowerPoint Presentation</vt:lpstr>
      <vt:lpstr>Δημοσίευση των στοιχείων επικοινωνίας του ΥΠΔ</vt:lpstr>
      <vt:lpstr>PowerPoint Presentation</vt:lpstr>
      <vt:lpstr>Παροχή απαραίτητων πόρων</vt:lpstr>
      <vt:lpstr>Θέματα για τα οποία  υποβάλλονται παράπονα  στο Γραφείο μου σε σχέση με τον ΥΠΔ</vt:lpstr>
      <vt:lpstr>Δράσεις του Γραφείου</vt:lpstr>
      <vt:lpstr>Ευχαριστώ για την προσοχή σας!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Υπεύθυνος Προστασίας Δεδομένων </dc:title>
  <dc:creator>Elpida Kleanthous</dc:creator>
  <cp:lastModifiedBy>Maria Ilia</cp:lastModifiedBy>
  <cp:revision>25</cp:revision>
  <cp:lastPrinted>2024-02-16T12:47:43Z</cp:lastPrinted>
  <dcterms:created xsi:type="dcterms:W3CDTF">2024-02-08T12:27:11Z</dcterms:created>
  <dcterms:modified xsi:type="dcterms:W3CDTF">2024-02-16T12:56:47Z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